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0" r:id="rId1"/>
  </p:sldMasterIdLst>
  <p:notesMasterIdLst>
    <p:notesMasterId r:id="rId16"/>
  </p:notesMasterIdLst>
  <p:handoutMasterIdLst>
    <p:handoutMasterId r:id="rId17"/>
  </p:handoutMasterIdLst>
  <p:sldIdLst>
    <p:sldId id="292" r:id="rId2"/>
    <p:sldId id="311" r:id="rId3"/>
    <p:sldId id="314" r:id="rId4"/>
    <p:sldId id="315" r:id="rId5"/>
    <p:sldId id="303" r:id="rId6"/>
    <p:sldId id="309" r:id="rId7"/>
    <p:sldId id="310" r:id="rId8"/>
    <p:sldId id="308" r:id="rId9"/>
    <p:sldId id="316" r:id="rId10"/>
    <p:sldId id="317" r:id="rId11"/>
    <p:sldId id="318" r:id="rId12"/>
    <p:sldId id="319" r:id="rId13"/>
    <p:sldId id="322" r:id="rId14"/>
    <p:sldId id="321" r:id="rId15"/>
  </p:sldIdLst>
  <p:sldSz cx="12195175" cy="6858000"/>
  <p:notesSz cx="6858000" cy="9144000"/>
  <p:embeddedFontLst>
    <p:embeddedFont>
      <p:font typeface="Arial" panose="020B0604020202020204" pitchFamily="34" charset="0"/>
      <p:regular r:id="rId18"/>
      <p:bold r:id="rId19"/>
      <p:italic r:id="rId20"/>
      <p:boldItalic r:id="rId21"/>
    </p:embeddedFont>
    <p:embeddedFont>
      <p:font typeface="Cambria Math" panose="02040503050406030204" pitchFamily="18" charset="0"/>
      <p:regular r:id="rId22"/>
    </p:embeddedFont>
    <p:embeddedFont>
      <p:font typeface="Merriweather Light" panose="02060503050406030704" pitchFamily="18" charset="0"/>
      <p:regular r:id="rId23"/>
      <p:italic r:id="rId24"/>
    </p:embeddedFont>
    <p:embeddedFont>
      <p:font typeface="Merriweather Regular" panose="02060503050406030704" pitchFamily="18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Open Sans Light" panose="020B0306030504020204" pitchFamily="34" charset="0"/>
      <p:regular r:id="rId33"/>
      <p:italic r:id="rId34"/>
    </p:embeddedFont>
    <p:embeddedFont>
      <p:font typeface="Verdana" panose="020B0604030504040204" pitchFamily="34" charset="0"/>
      <p:regular r:id="rId35"/>
      <p:bold r:id="rId36"/>
      <p:italic r:id="rId37"/>
      <p:boldItalic r:id="rId38"/>
    </p:embeddedFont>
  </p:embeddedFontLst>
  <p:defaultTextStyle>
    <a:defPPr lvl="0">
      <a:defRPr lang="nl-NL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0">
          <p15:clr>
            <a:srgbClr val="A4A3A4"/>
          </p15:clr>
        </p15:guide>
        <p15:guide id="2" orient="horz" pos="4038">
          <p15:clr>
            <a:srgbClr val="A4A3A4"/>
          </p15:clr>
        </p15:guide>
        <p15:guide id="3" orient="horz" pos="989">
          <p15:clr>
            <a:srgbClr val="A4A3A4"/>
          </p15:clr>
        </p15:guide>
        <p15:guide id="4" orient="horz" pos="2682">
          <p15:clr>
            <a:srgbClr val="A4A3A4"/>
          </p15:clr>
        </p15:guide>
        <p15:guide id="5" orient="horz" pos="104">
          <p15:clr>
            <a:srgbClr val="A4A3A4"/>
          </p15:clr>
        </p15:guide>
        <p15:guide id="6" orient="horz" pos="3351">
          <p15:clr>
            <a:srgbClr val="A4A3A4"/>
          </p15:clr>
        </p15:guide>
        <p15:guide id="7" orient="horz" pos="3181">
          <p15:clr>
            <a:srgbClr val="A4A3A4"/>
          </p15:clr>
        </p15:guide>
        <p15:guide id="8" orient="horz" pos="1074">
          <p15:clr>
            <a:srgbClr val="A4A3A4"/>
          </p15:clr>
        </p15:guide>
        <p15:guide id="9" orient="horz" pos="3593">
          <p15:clr>
            <a:srgbClr val="A4A3A4"/>
          </p15:clr>
        </p15:guide>
        <p15:guide id="10" pos="3777">
          <p15:clr>
            <a:srgbClr val="A4A3A4"/>
          </p15:clr>
        </p15:guide>
        <p15:guide id="11" pos="739">
          <p15:clr>
            <a:srgbClr val="A4A3A4"/>
          </p15:clr>
        </p15:guide>
        <p15:guide id="12" pos="7273">
          <p15:clr>
            <a:srgbClr val="A4A3A4"/>
          </p15:clr>
        </p15:guide>
        <p15:guide id="13" pos="1604">
          <p15:clr>
            <a:srgbClr val="A4A3A4"/>
          </p15:clr>
        </p15:guide>
        <p15:guide id="14" pos="5145">
          <p15:clr>
            <a:srgbClr val="A4A3A4"/>
          </p15:clr>
        </p15:guide>
        <p15:guide id="15" pos="5282">
          <p15:clr>
            <a:srgbClr val="A4A3A4"/>
          </p15:clr>
        </p15:guide>
        <p15:guide id="16" pos="1447">
          <p15:clr>
            <a:srgbClr val="A4A3A4"/>
          </p15:clr>
        </p15:guide>
        <p15:guide id="17" pos="6651">
          <p15:clr>
            <a:srgbClr val="A4A3A4"/>
          </p15:clr>
        </p15:guide>
        <p15:guide id="18" pos="3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6E7"/>
    <a:srgbClr val="633F2B"/>
    <a:srgbClr val="522980"/>
    <a:srgbClr val="6687C3"/>
    <a:srgbClr val="171D42"/>
    <a:srgbClr val="63A593"/>
    <a:srgbClr val="921E56"/>
    <a:srgbClr val="DD9562"/>
    <a:srgbClr val="D49562"/>
    <a:srgbClr val="D49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C36206-7C6E-4F5F-AEB7-F4F79C6B06DB}" v="24" dt="2024-10-29T11:07:39.1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7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>
        <p:guide orient="horz" pos="1530"/>
        <p:guide orient="horz" pos="4038"/>
        <p:guide orient="horz" pos="989"/>
        <p:guide orient="horz" pos="2682"/>
        <p:guide orient="horz" pos="104"/>
        <p:guide orient="horz" pos="3351"/>
        <p:guide orient="horz" pos="3181"/>
        <p:guide orient="horz" pos="1074"/>
        <p:guide orient="horz" pos="3593"/>
        <p:guide pos="3777"/>
        <p:guide pos="739"/>
        <p:guide pos="7273"/>
        <p:guide pos="1604"/>
        <p:guide pos="5145"/>
        <p:guide pos="5282"/>
        <p:guide pos="1447"/>
        <p:guide pos="6651"/>
        <p:guide pos="361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70" d="100"/>
          <a:sy n="170" d="100"/>
        </p:scale>
        <p:origin x="546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presProps" Target="pres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hedi, T. (Tina)" userId="a6b4f458-ab92-4964-8a18-7f95190f6e6e" providerId="ADAL" clId="{04C36206-7C6E-4F5F-AEB7-F4F79C6B06DB}"/>
    <pc:docChg chg="undo custSel modSld">
      <pc:chgData name="Shahedi, T. (Tina)" userId="a6b4f458-ab92-4964-8a18-7f95190f6e6e" providerId="ADAL" clId="{04C36206-7C6E-4F5F-AEB7-F4F79C6B06DB}" dt="2024-10-29T11:07:39.122" v="79"/>
      <pc:docMkLst>
        <pc:docMk/>
      </pc:docMkLst>
      <pc:sldChg chg="modSp mod">
        <pc:chgData name="Shahedi, T. (Tina)" userId="a6b4f458-ab92-4964-8a18-7f95190f6e6e" providerId="ADAL" clId="{04C36206-7C6E-4F5F-AEB7-F4F79C6B06DB}" dt="2024-10-29T11:07:39.122" v="79"/>
        <pc:sldMkLst>
          <pc:docMk/>
          <pc:sldMk cId="3297875366" sldId="311"/>
        </pc:sldMkLst>
        <pc:spChg chg="mod">
          <ac:chgData name="Shahedi, T. (Tina)" userId="a6b4f458-ab92-4964-8a18-7f95190f6e6e" providerId="ADAL" clId="{04C36206-7C6E-4F5F-AEB7-F4F79C6B06DB}" dt="2024-10-10T09:07:44.960" v="0" actId="1076"/>
          <ac:spMkLst>
            <pc:docMk/>
            <pc:sldMk cId="3297875366" sldId="311"/>
            <ac:spMk id="15" creationId="{D3E649F7-6B8E-DA8D-3137-90C44BB96359}"/>
          </ac:spMkLst>
        </pc:spChg>
        <pc:graphicFrameChg chg="mod modGraphic">
          <ac:chgData name="Shahedi, T. (Tina)" userId="a6b4f458-ab92-4964-8a18-7f95190f6e6e" providerId="ADAL" clId="{04C36206-7C6E-4F5F-AEB7-F4F79C6B06DB}" dt="2024-10-29T11:07:39.122" v="79"/>
          <ac:graphicFrameMkLst>
            <pc:docMk/>
            <pc:sldMk cId="3297875366" sldId="311"/>
            <ac:graphicFrameMk id="12" creationId="{FBE98AD4-19E6-0CF0-5231-67945CDC1A15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D562E9-F970-40C5-8076-BA5383048925}" type="datetimeFigureOut">
              <a:rPr lang="en-GB" smtClean="0">
                <a:latin typeface="Merriweather Regular" panose="02060503050406030704" pitchFamily="18" charset="77"/>
              </a:rPr>
              <a:t>29/10/2024</a:t>
            </a:fld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Merriweather Regular" panose="02060503050406030704" pitchFamily="18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7BDD4-EA2B-47CA-A27F-5DCC43F23FEF}" type="slidenum">
              <a:rPr lang="en-GB" smtClean="0">
                <a:latin typeface="Merriweather Regular" panose="02060503050406030704" pitchFamily="18" charset="77"/>
              </a:rPr>
              <a:t>‹#›</a:t>
            </a:fld>
            <a:endParaRPr lang="en-GB">
              <a:latin typeface="Merriweather Regular" panose="020605030504060307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8726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7CAC0B33-3943-42F1-973C-9CDD51C76BBD}" type="datetimeFigureOut">
              <a:rPr lang="en-GB" smtClean="0"/>
              <a:pPr/>
              <a:t>29/10/2024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erriweather Regular" panose="02060503050406030704" pitchFamily="18" charset="77"/>
              </a:defRPr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erriweather Regular" panose="02060503050406030704" pitchFamily="18" charset="77"/>
              </a:defRPr>
            </a:lvl1pPr>
          </a:lstStyle>
          <a:p>
            <a:fld id="{697381A9-0C9E-4D3A-A28B-AC4E168A57B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93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erriweather Regular" panose="02060503050406030704" pitchFamily="18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yellow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E35D4E43-E74D-5D48-906A-FCDCBE239F6B}" type="datetime1">
              <a:rPr lang="nl-NL" smtClean="0"/>
              <a:t>29-10-2024</a:t>
            </a:fld>
            <a:endParaRPr lang="en-GB" dirty="0"/>
          </a:p>
        </p:txBody>
      </p: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E6D5F428-993B-6A4C-A7CE-238F44C7C5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5177" y="5800328"/>
            <a:ext cx="5044821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5177" y="6017497"/>
            <a:ext cx="5044821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1" name="Titel 1">
            <a:extLst>
              <a:ext uri="{FF2B5EF4-FFF2-40B4-BE49-F238E27FC236}">
                <a16:creationId xmlns:a16="http://schemas.microsoft.com/office/drawing/2014/main" id="{75804E32-4442-4548-B1CA-E4A4F92AB28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06C4943-7EFA-554F-8665-CDF3B1B7EC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26845" cy="126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5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 + caption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55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4E85E-CA6A-F844-A413-BC9479C4FF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6550" y="5948300"/>
            <a:ext cx="11522075" cy="541399"/>
          </a:xfrm>
          <a:prstGeom prst="rect">
            <a:avLst/>
          </a:prstGeom>
        </p:spPr>
        <p:txBody>
          <a:bodyPr lIns="0"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1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Itasita</a:t>
            </a:r>
            <a:r>
              <a:rPr lang="nl-NL" dirty="0"/>
              <a:t> </a:t>
            </a:r>
            <a:r>
              <a:rPr lang="nl-NL" dirty="0" err="1"/>
              <a:t>sima</a:t>
            </a:r>
            <a:r>
              <a:rPr lang="nl-NL" dirty="0"/>
              <a:t> </a:t>
            </a:r>
            <a:r>
              <a:rPr lang="nl-NL" dirty="0" err="1"/>
              <a:t>dolor</a:t>
            </a:r>
            <a:r>
              <a:rPr lang="nl-NL" dirty="0"/>
              <a:t> min </a:t>
            </a:r>
            <a:r>
              <a:rPr lang="nl-NL" dirty="0" err="1"/>
              <a:t>evellor</a:t>
            </a:r>
            <a:r>
              <a:rPr lang="nl-NL" dirty="0"/>
              <a:t> </a:t>
            </a:r>
            <a:r>
              <a:rPr lang="nl-NL" dirty="0" err="1"/>
              <a:t>ratum</a:t>
            </a:r>
            <a:r>
              <a:rPr lang="nl-NL" dirty="0"/>
              <a:t> </a:t>
            </a:r>
            <a:r>
              <a:rPr lang="nl-NL" dirty="0" err="1"/>
              <a:t>laciis</a:t>
            </a:r>
            <a:r>
              <a:rPr lang="nl-NL" dirty="0"/>
              <a:t> et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voluptat</a:t>
            </a:r>
            <a:r>
              <a:rPr lang="nl-NL" dirty="0"/>
              <a:t> ut </a:t>
            </a:r>
            <a:r>
              <a:rPr lang="nl-NL" dirty="0" err="1"/>
              <a:t>lanis</a:t>
            </a:r>
            <a:r>
              <a:rPr lang="nl-NL" dirty="0"/>
              <a:t> </a:t>
            </a:r>
            <a:r>
              <a:rPr lang="nl-NL" dirty="0" err="1"/>
              <a:t>nit</a:t>
            </a:r>
            <a:r>
              <a:rPr lang="nl-NL" dirty="0"/>
              <a:t>, </a:t>
            </a:r>
            <a:r>
              <a:rPr lang="nl-NL" dirty="0" err="1"/>
              <a:t>eium</a:t>
            </a:r>
            <a:r>
              <a:rPr lang="nl-NL" dirty="0"/>
              <a:t> </a:t>
            </a:r>
            <a:r>
              <a:rPr lang="nl-NL" dirty="0" err="1"/>
              <a:t>quidus</a:t>
            </a:r>
            <a:r>
              <a:rPr lang="nl-NL" dirty="0"/>
              <a:t>, </a:t>
            </a:r>
            <a:r>
              <a:rPr lang="nl-NL" dirty="0" err="1"/>
              <a:t>quas</a:t>
            </a:r>
            <a:r>
              <a:rPr lang="nl-NL" dirty="0"/>
              <a:t> </a:t>
            </a:r>
            <a:r>
              <a:rPr lang="nl-NL" dirty="0" err="1"/>
              <a:t>nobis</a:t>
            </a:r>
            <a:r>
              <a:rPr lang="nl-NL" dirty="0"/>
              <a:t> </a:t>
            </a:r>
            <a:r>
              <a:rPr lang="nl-NL" dirty="0" err="1"/>
              <a:t>inusam</a:t>
            </a:r>
            <a:r>
              <a:rPr lang="nl-NL" dirty="0"/>
              <a:t> </a:t>
            </a:r>
            <a:r>
              <a:rPr lang="nl-NL" dirty="0" err="1"/>
              <a:t>cuptate</a:t>
            </a:r>
            <a:r>
              <a:rPr lang="nl-NL" dirty="0"/>
              <a:t> </a:t>
            </a:r>
            <a:r>
              <a:rPr lang="nl-NL" dirty="0" err="1"/>
              <a:t>mper</a:t>
            </a:r>
            <a:r>
              <a:rPr lang="nl-NL" dirty="0"/>
              <a:t> </a:t>
            </a:r>
            <a:r>
              <a:rPr lang="nl-NL" dirty="0" err="1"/>
              <a:t>nobit</a:t>
            </a:r>
            <a:r>
              <a:rPr lang="nl-NL" dirty="0"/>
              <a:t> hit </a:t>
            </a:r>
            <a:r>
              <a:rPr lang="nl-NL" dirty="0" err="1"/>
              <a:t>eliquam</a:t>
            </a:r>
            <a:r>
              <a:rPr lang="nl-NL" dirty="0"/>
              <a:t> </a:t>
            </a:r>
            <a:r>
              <a:rPr lang="nl-NL" dirty="0" err="1"/>
              <a:t>cori</a:t>
            </a:r>
            <a:r>
              <a:rPr lang="nl-NL" dirty="0"/>
              <a:t> </a:t>
            </a:r>
            <a:r>
              <a:rPr lang="nl-NL" dirty="0" err="1"/>
              <a:t>voloreicid</a:t>
            </a:r>
            <a:r>
              <a:rPr lang="nl-NL" dirty="0"/>
              <a:t> </a:t>
            </a:r>
            <a:r>
              <a:rPr lang="nl-NL" dirty="0" err="1"/>
              <a:t>mil</a:t>
            </a:r>
            <a:r>
              <a:rPr lang="nl-NL" dirty="0"/>
              <a:t> </a:t>
            </a:r>
            <a:r>
              <a:rPr lang="nl-NL" dirty="0" err="1"/>
              <a:t>minihilis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milit</a:t>
            </a:r>
            <a:r>
              <a:rPr lang="nl-NL" dirty="0"/>
              <a:t> es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eicatet</a:t>
            </a:r>
            <a:r>
              <a:rPr lang="nl-NL" dirty="0"/>
              <a:t> ad mi, </a:t>
            </a:r>
            <a:r>
              <a:rPr lang="nl-NL" dirty="0" err="1"/>
              <a:t>unt</a:t>
            </a:r>
            <a:r>
              <a:rPr lang="nl-NL" dirty="0"/>
              <a:t>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dionseq</a:t>
            </a:r>
            <a:r>
              <a:rPr lang="nl-NL" dirty="0"/>
              <a:t> </a:t>
            </a:r>
            <a:r>
              <a:rPr lang="nl-NL" dirty="0" err="1"/>
              <a:t>uatusae</a:t>
            </a:r>
            <a:r>
              <a:rPr lang="nl-NL" dirty="0"/>
              <a:t> </a:t>
            </a:r>
            <a:r>
              <a:rPr lang="nl-NL" dirty="0" err="1"/>
              <a:t>verferf</a:t>
            </a:r>
            <a:r>
              <a:rPr lang="nl-NL" dirty="0"/>
              <a:t> </a:t>
            </a:r>
            <a:r>
              <a:rPr lang="nl-NL" dirty="0" err="1"/>
              <a:t>erumquunt</a:t>
            </a:r>
            <a:r>
              <a:rPr lang="nl-NL" dirty="0"/>
              <a:t>. &lt; 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828969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/ quo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55796"/>
            <a:ext cx="11374640" cy="4452816"/>
          </a:xfrm>
          <a:prstGeom prst="rect">
            <a:avLst/>
          </a:prstGeom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</a:t>
            </a:r>
            <a:br>
              <a:rPr lang="en-GB" dirty="0"/>
            </a:br>
            <a:r>
              <a:rPr lang="en-GB" dirty="0"/>
              <a:t>(Leave Name </a:t>
            </a:r>
            <a:r>
              <a:rPr lang="en-GB" dirty="0" err="1"/>
              <a:t>Lastname</a:t>
            </a:r>
            <a:r>
              <a:rPr lang="en-GB" dirty="0"/>
              <a:t> and Job title</a:t>
            </a:r>
            <a:br>
              <a:rPr lang="en-GB" dirty="0"/>
            </a:br>
            <a:r>
              <a:rPr lang="en-GB" dirty="0"/>
              <a:t>empty in case of chapter slide.)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25" y="5633664"/>
            <a:ext cx="5038725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5858784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DEB5F6-0073-B946-A446-E9538CFAF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2134200-6AFB-B94B-A166-5CF002D6FAF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B9E66B2D-DCF0-BC44-BF42-4058B3BA5E3A}" type="datetime1">
              <a:rPr lang="nl-NL" smtClean="0"/>
              <a:pPr/>
              <a:t>29-10-2024</a:t>
            </a:fld>
            <a:endParaRPr lang="en-US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8A2FD43E-D285-0E41-A7A4-4CAAE375D9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8225" y="6155901"/>
            <a:ext cx="6311489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F5821F0E-29B2-7E40-98AD-8FA7F56A11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59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/ quote +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76975" y="368301"/>
            <a:ext cx="5581650" cy="5632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8138" y="5499919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8138" y="5717088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F143C30-4B6F-6A47-85EC-1B810C49C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2379389-C5B3-A247-99E3-83313FD6C20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DD0D20D3-4E24-714A-8323-EE8A79A6F84C}" type="datetime1">
              <a:rPr lang="nl-NL" smtClean="0"/>
              <a:pPr/>
              <a:t>29-10-2024</a:t>
            </a:fld>
            <a:endParaRPr lang="en-US" dirty="0"/>
          </a:p>
        </p:txBody>
      </p:sp>
      <p:sp>
        <p:nvSpPr>
          <p:cNvPr id="15" name="Tijdelijke aanduiding voor tekst 8">
            <a:extLst>
              <a:ext uri="{FF2B5EF4-FFF2-40B4-BE49-F238E27FC236}">
                <a16:creationId xmlns:a16="http://schemas.microsoft.com/office/drawing/2014/main" id="{82173E43-1EFE-B14E-98E5-2C5C219D2F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4702" y="6155901"/>
            <a:ext cx="5905012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8B0D937B-0B22-CC4B-8D2E-4A546AF095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99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/ quote + image lef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78563" y="371475"/>
            <a:ext cx="5580062" cy="432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4100" b="0" i="1" smtClean="0">
                <a:effectLst/>
                <a:latin typeface="Merriweather Light" pitchFamily="2" charset="77"/>
              </a:defRPr>
            </a:lvl1pPr>
          </a:lstStyle>
          <a:p>
            <a:r>
              <a:rPr lang="en-GB" dirty="0"/>
              <a:t>Chapter title or Quote slide. (Leave Name </a:t>
            </a:r>
            <a:r>
              <a:rPr lang="en-GB" dirty="0" err="1"/>
              <a:t>Lastname</a:t>
            </a:r>
            <a:r>
              <a:rPr lang="en-GB" dirty="0"/>
              <a:t> and Job title empty in case of chapter slide.)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68301"/>
            <a:ext cx="5581650" cy="5632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6" name="Tijdelijke aanduiding voor tekst 32">
            <a:extLst>
              <a:ext uri="{FF2B5EF4-FFF2-40B4-BE49-F238E27FC236}">
                <a16:creationId xmlns:a16="http://schemas.microsoft.com/office/drawing/2014/main" id="{8A6E6E10-CABC-FF47-8209-224B9E9C5A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8563" y="5501465"/>
            <a:ext cx="5580062" cy="217169"/>
          </a:xfrm>
          <a:prstGeom prst="rect">
            <a:avLst/>
          </a:prstGeom>
        </p:spPr>
        <p:txBody>
          <a:bodyPr/>
          <a:lstStyle>
            <a:lvl1pPr algn="l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7" name="Tijdelijke aanduiding voor tekst 34">
            <a:extLst>
              <a:ext uri="{FF2B5EF4-FFF2-40B4-BE49-F238E27FC236}">
                <a16:creationId xmlns:a16="http://schemas.microsoft.com/office/drawing/2014/main" id="{79749A39-F36C-EA43-9B19-3B58CEBDFC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8563" y="5718634"/>
            <a:ext cx="5580062" cy="270592"/>
          </a:xfrm>
          <a:prstGeom prst="rect">
            <a:avLst/>
          </a:prstGeom>
        </p:spPr>
        <p:txBody>
          <a:bodyPr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567E415-AA32-1A48-9C12-DB48887FE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8E1C565-7095-754D-BC67-C3D5F97BDC77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958564DC-F7C0-F049-A3B8-601D6362FD3D}" type="datetime1">
              <a:rPr lang="nl-NL" smtClean="0"/>
              <a:pPr/>
              <a:t>29-10-2024</a:t>
            </a:fld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B779518F-EE7A-F041-8E8F-15012A333B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4702" y="6155901"/>
            <a:ext cx="5905012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A57EF5C4-F8A6-B844-90B2-E684381C95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714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sclaimer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755B650-4C4B-DB43-9362-644AE51E4B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88" y="2439285"/>
            <a:ext cx="6935798" cy="197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45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 userDrawn="1">
          <p15:clr>
            <a:srgbClr val="FBAE40"/>
          </p15:clr>
        </p15:guide>
        <p15:guide id="20" pos="5043" userDrawn="1">
          <p15:clr>
            <a:srgbClr val="FBAE40"/>
          </p15:clr>
        </p15:guide>
        <p15:guide id="21" orient="horz" pos="377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sclaimer + partner logos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2">
            <a:extLst>
              <a:ext uri="{FF2B5EF4-FFF2-40B4-BE49-F238E27FC236}">
                <a16:creationId xmlns:a16="http://schemas.microsoft.com/office/drawing/2014/main" id="{1D991A62-E01F-E54B-A328-D362A4A2C84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233782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3" name="Tijdelijke aanduiding voor afbeelding 2">
            <a:extLst>
              <a:ext uri="{FF2B5EF4-FFF2-40B4-BE49-F238E27FC236}">
                <a16:creationId xmlns:a16="http://schemas.microsoft.com/office/drawing/2014/main" id="{DE0738DE-9B04-A740-B24F-5EB0EA94D02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877360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9CDE3710-CB05-EF40-AEBB-B6EC6AE819D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404551" y="4117423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5" name="Tijdelijke aanduiding voor tekst 34">
            <a:extLst>
              <a:ext uri="{FF2B5EF4-FFF2-40B4-BE49-F238E27FC236}">
                <a16:creationId xmlns:a16="http://schemas.microsoft.com/office/drawing/2014/main" id="{89D9D0FC-A395-BD42-AA2B-081FF7FFDA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17519" y="3740461"/>
            <a:ext cx="7560136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16" name="Tijdelijke aanduiding voor afbeelding 2">
            <a:extLst>
              <a:ext uri="{FF2B5EF4-FFF2-40B4-BE49-F238E27FC236}">
                <a16:creationId xmlns:a16="http://schemas.microsoft.com/office/drawing/2014/main" id="{CC45545A-1D73-8743-897A-0393E2EED1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48607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7" name="Tijdelijke aanduiding voor afbeelding 2">
            <a:extLst>
              <a:ext uri="{FF2B5EF4-FFF2-40B4-BE49-F238E27FC236}">
                <a16:creationId xmlns:a16="http://schemas.microsoft.com/office/drawing/2014/main" id="{3364D146-E21C-C44C-834E-17D6716679F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877360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8" name="Tijdelijke aanduiding voor afbeelding 2">
            <a:extLst>
              <a:ext uri="{FF2B5EF4-FFF2-40B4-BE49-F238E27FC236}">
                <a16:creationId xmlns:a16="http://schemas.microsoft.com/office/drawing/2014/main" id="{B0E5F3CD-B8BF-1B4F-9F8D-374DA06112E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06113" y="5244036"/>
            <a:ext cx="2438892" cy="1012671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29" name="Rechte verbindingslijn 28">
            <a:extLst>
              <a:ext uri="{FF2B5EF4-FFF2-40B4-BE49-F238E27FC236}">
                <a16:creationId xmlns:a16="http://schemas.microsoft.com/office/drawing/2014/main" id="{A9658BFD-DB20-3B48-B09B-BDB5E90A0185}"/>
              </a:ext>
            </a:extLst>
          </p:cNvPr>
          <p:cNvCxnSpPr>
            <a:cxnSpLocks/>
          </p:cNvCxnSpPr>
          <p:nvPr userDrawn="1"/>
        </p:nvCxnSpPr>
        <p:spPr>
          <a:xfrm>
            <a:off x="2317519" y="4011053"/>
            <a:ext cx="7560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Afbeelding 29">
            <a:extLst>
              <a:ext uri="{FF2B5EF4-FFF2-40B4-BE49-F238E27FC236}">
                <a16:creationId xmlns:a16="http://schemas.microsoft.com/office/drawing/2014/main" id="{B31DADD5-EB9E-924E-AC0D-FDD19E3E11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837" y="1816100"/>
            <a:ext cx="56515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25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9" pos="5134" userDrawn="1">
          <p15:clr>
            <a:srgbClr val="FBAE40"/>
          </p15:clr>
        </p15:guide>
        <p15:guide id="20" pos="5043" userDrawn="1">
          <p15:clr>
            <a:srgbClr val="FBAE40"/>
          </p15:clr>
        </p15:guide>
        <p15:guide id="21" orient="horz" pos="377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g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17F5A37-71A6-7648-B86D-E370B5FDC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B21BF-F69C-4C4D-ACDF-4BB8E2687B11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B7D5C09E-8307-A94F-B5D6-5384B5398FCA}" type="datetime1">
              <a:rPr lang="nl-NL" smtClean="0"/>
              <a:pPr/>
              <a:t>29-10-2024</a:t>
            </a:fld>
            <a:endParaRPr lang="en-US" dirty="0"/>
          </a:p>
        </p:txBody>
      </p:sp>
      <p:sp>
        <p:nvSpPr>
          <p:cNvPr id="5" name="Tijdelijke aanduiding voor tekst 8">
            <a:extLst>
              <a:ext uri="{FF2B5EF4-FFF2-40B4-BE49-F238E27FC236}">
                <a16:creationId xmlns:a16="http://schemas.microsoft.com/office/drawing/2014/main" id="{A18FAC1D-9965-894F-8716-F9CAA0463D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4702" y="6155901"/>
            <a:ext cx="5905012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1AB13201-4D93-E44A-A2E6-DE85A4BD2B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6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34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5043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37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85375" y="512910"/>
            <a:ext cx="1853435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6BB0140F-113A-1D43-BFCA-32F4F9E42683}" type="datetime1">
              <a:rPr lang="nl-NL" smtClean="0"/>
              <a:t>29-10-2024</a:t>
            </a:fld>
            <a:endParaRPr lang="en-GB" dirty="0"/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78214" y="5800328"/>
            <a:ext cx="5038747" cy="19972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8225" y="6017497"/>
            <a:ext cx="5038725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D0FC209-A5EA-0147-8CC1-DEEC093C72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3291" y="1196750"/>
            <a:ext cx="11374639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</a:t>
            </a:r>
            <a:br>
              <a:rPr lang="en-GB" dirty="0"/>
            </a:br>
            <a:r>
              <a:rPr lang="en-GB" dirty="0"/>
              <a:t>headline here</a:t>
            </a:r>
          </a:p>
        </p:txBody>
      </p:sp>
      <p:sp>
        <p:nvSpPr>
          <p:cNvPr id="16" name="Tijdelijke aanduiding voor tekst 30">
            <a:extLst>
              <a:ext uri="{FF2B5EF4-FFF2-40B4-BE49-F238E27FC236}">
                <a16:creationId xmlns:a16="http://schemas.microsoft.com/office/drawing/2014/main" id="{18DC5878-969C-0849-B41E-F7CAD75B0E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75859" y="501834"/>
            <a:ext cx="7008532" cy="227101"/>
          </a:xfrm>
          <a:prstGeom prst="rect">
            <a:avLst/>
          </a:prstGeom>
        </p:spPr>
        <p:txBody>
          <a:bodyPr/>
          <a:lstStyle>
            <a:lvl1pPr algn="ctr"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A96AC97-EC48-2C47-9689-EC0C3BEF1A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94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11">
          <p15:clr>
            <a:srgbClr val="FBAE40"/>
          </p15:clr>
        </p15:guide>
        <p15:guide id="7" pos="6200">
          <p15:clr>
            <a:srgbClr val="FBAE40"/>
          </p15:clr>
        </p15:guide>
        <p15:guide id="8" pos="6290">
          <p15:clr>
            <a:srgbClr val="FBAE40"/>
          </p15:clr>
        </p15:guide>
        <p15:guide id="9" pos="4998">
          <p15:clr>
            <a:srgbClr val="FBAE40"/>
          </p15:clr>
        </p15:guide>
        <p15:guide id="10" pos="3864">
          <p15:clr>
            <a:srgbClr val="FBAE40"/>
          </p15:clr>
        </p15:guide>
        <p15:guide id="11" pos="3773">
          <p15:clr>
            <a:srgbClr val="FBAE40"/>
          </p15:clr>
        </p15:guide>
        <p15:guide id="12" pos="2662">
          <p15:clr>
            <a:srgbClr val="FBAE40"/>
          </p15:clr>
        </p15:guide>
        <p15:guide id="13" pos="2571">
          <p15:clr>
            <a:srgbClr val="FBAE40"/>
          </p15:clr>
        </p15:guide>
        <p15:guide id="14" pos="1460">
          <p15:clr>
            <a:srgbClr val="FBAE40"/>
          </p15:clr>
        </p15:guide>
        <p15:guide id="15" pos="1346">
          <p15:clr>
            <a:srgbClr val="FBAE40"/>
          </p15:clr>
        </p15:guide>
        <p15:guide id="16" orient="horz" pos="754">
          <p15:clr>
            <a:srgbClr val="FBAE40"/>
          </p15:clr>
        </p15:guide>
        <p15:guide id="17" orient="horz" pos="211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white +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F89F68A-B152-1F4A-BAE9-DB6F3497DE2E}" type="datetime1">
              <a:rPr lang="nl-NL" smtClean="0"/>
              <a:t>29-10-2024</a:t>
            </a:fld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50"/>
            <a:ext cx="5584468" cy="4603578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2" y="6084055"/>
            <a:ext cx="5584468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5581650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76975" y="1196751"/>
            <a:ext cx="5562600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383C2F63-25D1-8242-B959-DD59647B07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2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white + image + partner logo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datum 3">
            <a:extLst>
              <a:ext uri="{FF2B5EF4-FFF2-40B4-BE49-F238E27FC236}">
                <a16:creationId xmlns:a16="http://schemas.microsoft.com/office/drawing/2014/main" id="{9F183073-10E5-1148-8165-AEA6349E1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71903" y="512910"/>
            <a:ext cx="1866907" cy="2160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FF89F68A-B152-1F4A-BAE9-DB6F3497DE2E}" type="datetime1">
              <a:rPr lang="nl-NL" smtClean="0"/>
              <a:t>29-10-2024</a:t>
            </a:fld>
            <a:endParaRPr lang="en-GB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2133EB5A-69B9-1740-8101-0C004BB7D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3733" y="1196749"/>
            <a:ext cx="6986614" cy="2232237"/>
          </a:xfrm>
          <a:prstGeom prst="rect">
            <a:avLst/>
          </a:prstGeom>
        </p:spPr>
        <p:txBody>
          <a:bodyPr anchor="ctr" anchorCtr="0"/>
          <a:lstStyle>
            <a:lvl1pPr algn="ctr">
              <a:defRPr sz="4100" b="0" i="1">
                <a:latin typeface="Merriweather Light" pitchFamily="2" charset="77"/>
              </a:defRPr>
            </a:lvl1pPr>
          </a:lstStyle>
          <a:p>
            <a:r>
              <a:rPr lang="en-GB" dirty="0"/>
              <a:t>Place your attention-grabbing headline here</a:t>
            </a:r>
          </a:p>
        </p:txBody>
      </p:sp>
      <p:sp>
        <p:nvSpPr>
          <p:cNvPr id="33" name="Tijdelijke aanduiding voor tekst 32">
            <a:extLst>
              <a:ext uri="{FF2B5EF4-FFF2-40B4-BE49-F238E27FC236}">
                <a16:creationId xmlns:a16="http://schemas.microsoft.com/office/drawing/2014/main" id="{509A3404-C322-574D-996D-93CFC22960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731" y="6084055"/>
            <a:ext cx="7012883" cy="217169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dirty="0"/>
              <a:t>Name </a:t>
            </a:r>
            <a:r>
              <a:rPr lang="nl-NL" dirty="0" err="1"/>
              <a:t>Lastname</a:t>
            </a:r>
            <a:endParaRPr lang="nl-NL" dirty="0"/>
          </a:p>
        </p:txBody>
      </p:sp>
      <p:sp>
        <p:nvSpPr>
          <p:cNvPr id="35" name="Tijdelijke aanduiding voor tekst 34">
            <a:extLst>
              <a:ext uri="{FF2B5EF4-FFF2-40B4-BE49-F238E27FC236}">
                <a16:creationId xmlns:a16="http://schemas.microsoft.com/office/drawing/2014/main" id="{D6F025CA-08AA-BB4D-A7AA-3CD26CC85F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6550" y="6309175"/>
            <a:ext cx="7010064" cy="270592"/>
          </a:xfrm>
          <a:prstGeom prst="rect">
            <a:avLst/>
          </a:prstGeom>
        </p:spPr>
        <p:txBody>
          <a:bodyPr/>
          <a:lstStyle>
            <a:lvl1pPr algn="ctr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Job </a:t>
            </a:r>
            <a:r>
              <a:rPr lang="nl-NL" dirty="0" err="1"/>
              <a:t>title</a:t>
            </a:r>
            <a:endParaRPr lang="nl-NL" dirty="0"/>
          </a:p>
        </p:txBody>
      </p:sp>
      <p:sp>
        <p:nvSpPr>
          <p:cNvPr id="4" name="Tijdelijke aanduiding voor afbeelding 3">
            <a:extLst>
              <a:ext uri="{FF2B5EF4-FFF2-40B4-BE49-F238E27FC236}">
                <a16:creationId xmlns:a16="http://schemas.microsoft.com/office/drawing/2014/main" id="{0899AEA0-D03E-3444-8E81-C754D975C6B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45613" y="1196751"/>
            <a:ext cx="4193962" cy="52929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13" name="Tijdelijke aanduiding voor tekst 30">
            <a:extLst>
              <a:ext uri="{FF2B5EF4-FFF2-40B4-BE49-F238E27FC236}">
                <a16:creationId xmlns:a16="http://schemas.microsoft.com/office/drawing/2014/main" id="{7D271618-79F1-014C-8317-A706919B0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81835" y="501834"/>
            <a:ext cx="6996580" cy="227101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i="0" u="none" cap="all" spc="50" baseline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Name sub-</a:t>
            </a:r>
            <a:r>
              <a:rPr lang="nl-NL" dirty="0" err="1"/>
              <a:t>sender</a:t>
            </a:r>
            <a:endParaRPr lang="nl-NL" dirty="0"/>
          </a:p>
        </p:txBody>
      </p:sp>
      <p:sp>
        <p:nvSpPr>
          <p:cNvPr id="24" name="Tijdelijke aanduiding voor afbeelding 2">
            <a:extLst>
              <a:ext uri="{FF2B5EF4-FFF2-40B4-BE49-F238E27FC236}">
                <a16:creationId xmlns:a16="http://schemas.microsoft.com/office/drawing/2014/main" id="{96590D88-6BBF-A34E-AAB8-6A3B3F4F8EB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6000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5" name="Tijdelijke aanduiding voor afbeelding 2">
            <a:extLst>
              <a:ext uri="{FF2B5EF4-FFF2-40B4-BE49-F238E27FC236}">
                <a16:creationId xmlns:a16="http://schemas.microsoft.com/office/drawing/2014/main" id="{9781CBC6-4D2D-9B44-8C61-BA988AC5EA8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915084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6" name="Tijdelijke aanduiding voor afbeelding 2">
            <a:extLst>
              <a:ext uri="{FF2B5EF4-FFF2-40B4-BE49-F238E27FC236}">
                <a16:creationId xmlns:a16="http://schemas.microsoft.com/office/drawing/2014/main" id="{F3CB498F-9E16-7340-824A-5B69DEB636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59381" y="3979535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7" name="Tijdelijke aanduiding voor tekst 34">
            <a:extLst>
              <a:ext uri="{FF2B5EF4-FFF2-40B4-BE49-F238E27FC236}">
                <a16:creationId xmlns:a16="http://schemas.microsoft.com/office/drawing/2014/main" id="{D85BB5FF-F717-044D-8E9C-DCEFD8761E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8137" y="3602573"/>
            <a:ext cx="5580062" cy="27059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00"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GB" noProof="0" dirty="0"/>
              <a:t>Partners</a:t>
            </a:r>
          </a:p>
        </p:txBody>
      </p:sp>
      <p:sp>
        <p:nvSpPr>
          <p:cNvPr id="28" name="Tijdelijke aanduiding voor afbeelding 2">
            <a:extLst>
              <a:ext uri="{FF2B5EF4-FFF2-40B4-BE49-F238E27FC236}">
                <a16:creationId xmlns:a16="http://schemas.microsoft.com/office/drawing/2014/main" id="{9E39B1AE-9C41-2A43-8322-F2385CDD76E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70787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29" name="Tijdelijke aanduiding voor afbeelding 2">
            <a:extLst>
              <a:ext uri="{FF2B5EF4-FFF2-40B4-BE49-F238E27FC236}">
                <a16:creationId xmlns:a16="http://schemas.microsoft.com/office/drawing/2014/main" id="{906E6FE3-27E3-F44A-BCCB-0BFB91A7058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915084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30" name="Tijdelijke aanduiding voor afbeelding 2">
            <a:extLst>
              <a:ext uri="{FF2B5EF4-FFF2-40B4-BE49-F238E27FC236}">
                <a16:creationId xmlns:a16="http://schemas.microsoft.com/office/drawing/2014/main" id="{D4208AEC-A18D-7948-B0D2-36515B5214D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460943" y="4892702"/>
            <a:ext cx="1887234" cy="783612"/>
          </a:xfrm>
          <a:prstGeom prst="rect">
            <a:avLst/>
          </a:prstGeom>
          <a:noFill/>
        </p:spPr>
        <p:txBody>
          <a:bodyPr anchor="ctr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Place</a:t>
            </a:r>
            <a:r>
              <a:rPr lang="nl-NL" dirty="0"/>
              <a:t> logo </a:t>
            </a:r>
            <a:r>
              <a:rPr lang="nl-NL" dirty="0" err="1"/>
              <a:t>here</a:t>
            </a:r>
            <a:endParaRPr lang="nl-NL" dirty="0"/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0E4A6470-CC6A-4740-8821-4CBA8B5017EA}"/>
              </a:ext>
            </a:extLst>
          </p:cNvPr>
          <p:cNvCxnSpPr>
            <a:cxnSpLocks/>
          </p:cNvCxnSpPr>
          <p:nvPr userDrawn="1"/>
        </p:nvCxnSpPr>
        <p:spPr>
          <a:xfrm>
            <a:off x="360000" y="3873165"/>
            <a:ext cx="698661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120808A4-F843-CD48-B257-842FB9F54C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240659" cy="127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09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8" orient="horz" pos="754" userDrawn="1">
          <p15:clr>
            <a:srgbClr val="FBAE40"/>
          </p15:clr>
        </p15:guide>
        <p15:guide id="19" orient="horz" pos="211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5E1B5542-E518-FB47-95E8-2B71A026A2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 des </a:t>
            </a:r>
            <a:r>
              <a:rPr lang="nl-NL" dirty="0" err="1"/>
              <a:t>earcit</a:t>
            </a:r>
            <a:r>
              <a:rPr lang="nl-NL" dirty="0"/>
              <a:t>, </a:t>
            </a:r>
            <a:r>
              <a:rPr lang="nl-NL" dirty="0" err="1"/>
              <a:t>ium</a:t>
            </a:r>
            <a:r>
              <a:rPr lang="nl-NL" dirty="0"/>
              <a:t> ad </a:t>
            </a:r>
            <a:r>
              <a:rPr lang="nl-NL" dirty="0" err="1"/>
              <a:t>quam</a:t>
            </a:r>
            <a:r>
              <a:rPr lang="nl-NL" dirty="0"/>
              <a:t> </a:t>
            </a:r>
            <a:r>
              <a:rPr lang="nl-NL" dirty="0" err="1"/>
              <a:t>faccupt</a:t>
            </a:r>
            <a:r>
              <a:rPr lang="nl-NL" dirty="0"/>
              <a:t> </a:t>
            </a:r>
            <a:r>
              <a:rPr lang="nl-NL" dirty="0" err="1"/>
              <a:t>atiature</a:t>
            </a:r>
            <a:r>
              <a:rPr lang="nl-NL" dirty="0"/>
              <a:t>, </a:t>
            </a:r>
            <a:r>
              <a:rPr lang="nl-NL" dirty="0" err="1"/>
              <a:t>qui</a:t>
            </a:r>
            <a:r>
              <a:rPr lang="nl-NL" dirty="0"/>
              <a:t> </a:t>
            </a:r>
            <a:r>
              <a:rPr lang="nl-NL" dirty="0" err="1"/>
              <a:t>officipis</a:t>
            </a:r>
            <a:r>
              <a:rPr lang="nl-NL" dirty="0"/>
              <a:t> </a:t>
            </a:r>
            <a:r>
              <a:rPr lang="nl-NL" dirty="0" err="1"/>
              <a:t>dolupta</a:t>
            </a:r>
            <a:r>
              <a:rPr lang="nl-NL" dirty="0"/>
              <a:t> </a:t>
            </a:r>
            <a:r>
              <a:rPr lang="nl-NL" dirty="0" err="1"/>
              <a:t>spereium</a:t>
            </a:r>
            <a:r>
              <a:rPr lang="nl-NL" dirty="0"/>
              <a:t> </a:t>
            </a:r>
            <a:r>
              <a:rPr lang="nl-NL" dirty="0" err="1"/>
              <a:t>quias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min </a:t>
            </a:r>
            <a:r>
              <a:rPr lang="nl-NL" dirty="0" err="1"/>
              <a:t>prae</a:t>
            </a:r>
            <a:r>
              <a:rPr lang="nl-NL" dirty="0"/>
              <a:t> nam </a:t>
            </a:r>
            <a:r>
              <a:rPr lang="nl-NL" dirty="0" err="1"/>
              <a:t>aut</a:t>
            </a:r>
            <a:r>
              <a:rPr lang="nl-NL" dirty="0"/>
              <a:t> que </a:t>
            </a:r>
            <a:r>
              <a:rPr lang="nl-NL" dirty="0" err="1"/>
              <a:t>nobitatur</a:t>
            </a:r>
            <a:r>
              <a:rPr lang="nl-NL" dirty="0"/>
              <a:t>, </a:t>
            </a:r>
            <a:r>
              <a:rPr lang="nl-NL" dirty="0" err="1"/>
              <a:t>cus</a:t>
            </a:r>
            <a:r>
              <a:rPr lang="nl-NL" dirty="0"/>
              <a:t> </a:t>
            </a:r>
            <a:r>
              <a:rPr lang="nl-NL" dirty="0" err="1"/>
              <a:t>eario</a:t>
            </a:r>
            <a:r>
              <a:rPr lang="nl-NL" dirty="0"/>
              <a:t> </a:t>
            </a:r>
            <a:r>
              <a:rPr lang="nl-NL" dirty="0" err="1"/>
              <a:t>omnihic</a:t>
            </a:r>
            <a:r>
              <a:rPr lang="nl-NL" dirty="0"/>
              <a:t> </a:t>
            </a:r>
            <a:r>
              <a:rPr lang="nl-NL" dirty="0" err="1"/>
              <a:t>aeruptur</a:t>
            </a:r>
            <a:r>
              <a:rPr lang="nl-NL" dirty="0"/>
              <a:t>, </a:t>
            </a:r>
            <a:r>
              <a:rPr lang="nl-NL" dirty="0" err="1"/>
              <a:t>sunt</a:t>
            </a:r>
            <a:r>
              <a:rPr lang="nl-NL" dirty="0"/>
              <a:t> </a:t>
            </a:r>
            <a:r>
              <a:rPr lang="nl-NL" dirty="0" err="1"/>
              <a:t>eruptat</a:t>
            </a:r>
            <a:r>
              <a:rPr lang="nl-NL" dirty="0"/>
              <a:t> </a:t>
            </a:r>
            <a:r>
              <a:rPr lang="nl-NL" dirty="0" err="1"/>
              <a:t>volorep</a:t>
            </a:r>
            <a:r>
              <a:rPr lang="nl-NL" dirty="0"/>
              <a:t>. &lt;Max. 70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2ECAC3E-94BB-314E-968D-00CCC277A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704C3AAB-1397-224F-A628-24E1EAC1727C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58BA2319-3117-C848-9CAE-880C225A02AB}" type="datetime1">
              <a:rPr lang="nl-NL" smtClean="0"/>
              <a:pPr/>
              <a:t>29-10-2024</a:t>
            </a:fld>
            <a:endParaRPr lang="en-US" dirty="0"/>
          </a:p>
        </p:txBody>
      </p:sp>
      <p:sp>
        <p:nvSpPr>
          <p:cNvPr id="12" name="Tijdelijke aanduiding voor tekst 8">
            <a:extLst>
              <a:ext uri="{FF2B5EF4-FFF2-40B4-BE49-F238E27FC236}">
                <a16:creationId xmlns:a16="http://schemas.microsoft.com/office/drawing/2014/main" id="{BC84D688-AF05-1F41-BEF7-97C5D0AA1C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4702" y="6155901"/>
            <a:ext cx="5905012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3E4D40DB-0C5A-594C-AF43-231E370A99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9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C1824C1D-4906-3A4A-B5A7-7CF6C4EB7B5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17750" y="1196975"/>
            <a:ext cx="7559675" cy="1253617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nl-NL" noProof="0" dirty="0" err="1"/>
              <a:t>Title</a:t>
            </a:r>
            <a:endParaRPr lang="nl-NL" noProof="0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C9AB133-86A0-4F4D-B147-91460F7BF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83C949DD-BA7F-4A41-8203-B7C3688AC242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23B827FD-76E4-BB46-96BA-7D1615AFEADA}" type="datetime1">
              <a:rPr lang="nl-NL" smtClean="0"/>
              <a:pPr/>
              <a:t>29-10-2024</a:t>
            </a:fld>
            <a:endParaRPr lang="en-US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821AA41A-80EA-974A-9012-9CE09DB965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4702" y="6155901"/>
            <a:ext cx="5905012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sp>
        <p:nvSpPr>
          <p:cNvPr id="8" name="Tijdelijke aanduiding voor tekst 2">
            <a:extLst>
              <a:ext uri="{FF2B5EF4-FFF2-40B4-BE49-F238E27FC236}">
                <a16:creationId xmlns:a16="http://schemas.microsoft.com/office/drawing/2014/main" id="{858FA29B-995F-B644-8BA8-A6AAF23A58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17750" y="2450593"/>
            <a:ext cx="7559675" cy="3443316"/>
          </a:xfrm>
          <a:prstGeom prst="rect">
            <a:avLst/>
          </a:prstGeom>
        </p:spPr>
        <p:txBody>
          <a:bodyPr/>
          <a:lstStyle>
            <a:lvl1pPr marL="450850" marR="0" indent="-4508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889000" algn="l"/>
                <a:tab pos="1452563" algn="l"/>
              </a:tabLst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03275" indent="-30956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14425" indent="-3111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466850" indent="-31115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  <a:tabLst/>
              <a:defRPr lang="nl-NL" sz="2200" b="0" i="0" kern="1200" baseline="0" noProof="0" dirty="0" smtClean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33563" indent="-366713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lang="nl-NL" sz="2200" b="0" i="0" kern="1200" baseline="0" noProof="0" dirty="0" err="1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185988" indent="-352425">
              <a:spcBef>
                <a:spcPts val="600"/>
              </a:spcBef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6pPr>
            <a:lvl7pPr marL="2144713" indent="-311150">
              <a:tabLst/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7pPr>
            <a:lvl8pPr marL="2497138" indent="-352425">
              <a:tabLst/>
              <a:defRPr lang="nl-NL" sz="2200" b="0" i="0" kern="1200" baseline="0" noProof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8pPr>
            <a:lvl9pPr>
              <a:defRPr lang="nl-NL" sz="2200" b="0" i="0" kern="1200" baseline="0" noProof="0" dirty="0" smtClean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9pPr>
          </a:lstStyle>
          <a:p>
            <a:r>
              <a:rPr lang="nl-NL" noProof="0" dirty="0" err="1"/>
              <a:t>Ressimus</a:t>
            </a:r>
            <a:r>
              <a:rPr lang="nl-NL" noProof="0" dirty="0"/>
              <a:t> </a:t>
            </a:r>
            <a:r>
              <a:rPr lang="nl-NL" noProof="0" dirty="0" err="1"/>
              <a:t>exeri</a:t>
            </a:r>
            <a:r>
              <a:rPr lang="nl-NL" noProof="0" dirty="0"/>
              <a:t> </a:t>
            </a:r>
            <a:r>
              <a:rPr lang="nl-NL" noProof="0" dirty="0" err="1"/>
              <a:t>nus</a:t>
            </a:r>
            <a:r>
              <a:rPr lang="nl-NL" noProof="0" dirty="0"/>
              <a:t> et </a:t>
            </a:r>
            <a:r>
              <a:rPr lang="nl-NL" noProof="0" dirty="0" err="1"/>
              <a:t>ipienda</a:t>
            </a:r>
            <a:r>
              <a:rPr lang="nl-NL" noProof="0" dirty="0"/>
              <a:t> et </a:t>
            </a:r>
            <a:r>
              <a:rPr lang="nl-NL" noProof="0" dirty="0" err="1"/>
              <a:t>adiantot</a:t>
            </a:r>
            <a:r>
              <a:rPr lang="nl-NL" noProof="0" dirty="0"/>
              <a:t> </a:t>
            </a:r>
            <a:r>
              <a:rPr lang="nl-NL" noProof="0" dirty="0" err="1"/>
              <a:t>IqueMolorepudit</a:t>
            </a:r>
            <a:r>
              <a:rPr lang="nl-NL" noProof="0" dirty="0"/>
              <a:t> </a:t>
            </a:r>
            <a:r>
              <a:rPr lang="nl-NL" noProof="0" dirty="0" err="1"/>
              <a:t>niminti</a:t>
            </a:r>
            <a:r>
              <a:rPr lang="nl-NL" noProof="0" dirty="0"/>
              <a:t> </a:t>
            </a:r>
            <a:r>
              <a:rPr lang="nl-NL" noProof="0" dirty="0" err="1"/>
              <a:t>nonsendaecae</a:t>
            </a:r>
            <a:r>
              <a:rPr lang="nl-NL" noProof="0" dirty="0"/>
              <a:t> </a:t>
            </a:r>
            <a:r>
              <a:rPr lang="nl-NL" noProof="0" dirty="0" err="1"/>
              <a:t>volor</a:t>
            </a:r>
            <a:r>
              <a:rPr lang="nl-NL" noProof="0" dirty="0"/>
              <a:t> a ad et ut </a:t>
            </a:r>
            <a:r>
              <a:rPr lang="nl-NL" noProof="0" dirty="0" err="1"/>
              <a:t>eum</a:t>
            </a:r>
            <a:r>
              <a:rPr lang="nl-NL" noProof="0" dirty="0"/>
              <a:t> se pos mos </a:t>
            </a:r>
            <a:r>
              <a:rPr lang="nl-NL" noProof="0" dirty="0" err="1"/>
              <a:t>sed</a:t>
            </a:r>
            <a:r>
              <a:rPr lang="nl-NL" noProof="0" dirty="0"/>
              <a:t> </a:t>
            </a:r>
            <a:r>
              <a:rPr lang="nl-NL" noProof="0" dirty="0" err="1"/>
              <a:t>ulpa</a:t>
            </a:r>
            <a:r>
              <a:rPr lang="nl-NL" noProof="0" dirty="0"/>
              <a:t> </a:t>
            </a:r>
            <a:r>
              <a:rPr lang="nl-NL" noProof="0" dirty="0" err="1"/>
              <a:t>vitas</a:t>
            </a:r>
            <a:r>
              <a:rPr lang="nl-NL" noProof="0" dirty="0"/>
              <a:t> </a:t>
            </a:r>
            <a:r>
              <a:rPr lang="nl-NL" noProof="0" dirty="0" err="1"/>
              <a:t>aut</a:t>
            </a:r>
            <a:r>
              <a:rPr lang="nl-NL" noProof="0" dirty="0"/>
              <a:t> </a:t>
            </a:r>
            <a:r>
              <a:rPr lang="nl-NL" noProof="0" dirty="0" err="1"/>
              <a:t>quia</a:t>
            </a:r>
            <a:r>
              <a:rPr lang="nl-NL" noProof="0" dirty="0"/>
              <a:t> </a:t>
            </a:r>
            <a:r>
              <a:rPr lang="nl-NL" noProof="0" dirty="0" err="1"/>
              <a:t>doluptio</a:t>
            </a:r>
            <a:r>
              <a:rPr lang="nl-NL" noProof="0" dirty="0"/>
              <a:t> </a:t>
            </a:r>
            <a:r>
              <a:rPr lang="nl-NL" noProof="0" dirty="0" err="1"/>
              <a:t>iduciis</a:t>
            </a:r>
            <a:r>
              <a:rPr lang="nl-NL" noProof="0" dirty="0"/>
              <a:t> </a:t>
            </a:r>
            <a:r>
              <a:rPr lang="nl-NL" noProof="0" dirty="0" err="1"/>
              <a:t>sedis</a:t>
            </a:r>
            <a:r>
              <a:rPr lang="nl-NL" noProof="0" dirty="0"/>
              <a:t> </a:t>
            </a:r>
            <a:r>
              <a:rPr lang="nl-NL" noProof="0" dirty="0" err="1"/>
              <a:t>sitat</a:t>
            </a:r>
            <a:endParaRPr lang="nl-NL" noProof="0" dirty="0"/>
          </a:p>
          <a:p>
            <a:pPr lvl="1"/>
            <a:r>
              <a:rPr lang="nl-NL" noProof="0" dirty="0" err="1"/>
              <a:t>L;ajgda;ldgjs</a:t>
            </a:r>
            <a:endParaRPr lang="nl-NL" noProof="0" dirty="0"/>
          </a:p>
          <a:p>
            <a:pPr lvl="2"/>
            <a:r>
              <a:rPr lang="nl-NL" noProof="0" dirty="0" err="1"/>
              <a:t>Lkadghjs;aoigdhsj</a:t>
            </a:r>
            <a:endParaRPr lang="nl-NL" noProof="0" dirty="0"/>
          </a:p>
          <a:p>
            <a:pPr lvl="3"/>
            <a:r>
              <a:rPr lang="nl-NL" noProof="0" dirty="0"/>
              <a:t>;</a:t>
            </a:r>
            <a:r>
              <a:rPr lang="nl-NL" noProof="0" dirty="0" err="1"/>
              <a:t>lasijdf;alkgdjs</a:t>
            </a:r>
            <a:endParaRPr lang="nl-NL" noProof="0" dirty="0"/>
          </a:p>
          <a:p>
            <a:pPr lvl="4"/>
            <a:r>
              <a:rPr lang="nl-NL" noProof="0" dirty="0"/>
              <a:t>;</a:t>
            </a:r>
            <a:r>
              <a:rPr lang="nl-NL" noProof="0" dirty="0" err="1"/>
              <a:t>ladsgjlasdkgj</a:t>
            </a:r>
            <a:endParaRPr lang="nl-NL" noProof="0" dirty="0"/>
          </a:p>
          <a:p>
            <a:pPr lvl="5"/>
            <a:r>
              <a:rPr lang="nl-NL" noProof="0" dirty="0" err="1"/>
              <a:t>A;lgdkj;asldgjk</a:t>
            </a:r>
            <a:endParaRPr lang="nl-NL" noProof="0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EF32CC2A-17BB-CD45-B2DF-2168F4DC78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05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left, image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97363" y="368300"/>
            <a:ext cx="7561262" cy="5632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A07AE5D3-2C03-CD49-8B96-489B7649C6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8138" y="371475"/>
            <a:ext cx="3635375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10" name="Tijdelijke aanduiding voor tekst 2">
            <a:extLst>
              <a:ext uri="{FF2B5EF4-FFF2-40B4-BE49-F238E27FC236}">
                <a16:creationId xmlns:a16="http://schemas.microsoft.com/office/drawing/2014/main" id="{34EE854C-23EF-BD45-A084-2AE0D43591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513" y="1664209"/>
            <a:ext cx="3636000" cy="4238714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nl-NL" sz="2200" b="0" i="0" kern="1200" baseline="0" dirty="0">
                <a:solidFill>
                  <a:schemeClr val="tx1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 err="1"/>
              <a:t>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</a:t>
            </a:r>
            <a:r>
              <a:rPr lang="nl-NL" dirty="0"/>
              <a:t> et </a:t>
            </a:r>
            <a:r>
              <a:rPr lang="nl-NL" dirty="0" err="1"/>
              <a:t>adiantot</a:t>
            </a:r>
            <a:r>
              <a:rPr lang="nl-NL" dirty="0"/>
              <a:t> </a:t>
            </a:r>
            <a:r>
              <a:rPr lang="nl-NL" dirty="0" err="1"/>
              <a:t>Ique</a:t>
            </a:r>
            <a:r>
              <a:rPr lang="nl-NL" dirty="0"/>
              <a:t> </a:t>
            </a:r>
            <a:r>
              <a:rPr lang="nl-NL" dirty="0" err="1"/>
              <a:t>niminti</a:t>
            </a:r>
            <a:r>
              <a:rPr lang="nl-NL" dirty="0"/>
              <a:t> </a:t>
            </a:r>
            <a:r>
              <a:rPr lang="nl-NL" dirty="0" err="1"/>
              <a:t>nonsendaecae</a:t>
            </a:r>
            <a:r>
              <a:rPr lang="nl-NL" dirty="0"/>
              <a:t> </a:t>
            </a: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esecto</a:t>
            </a:r>
            <a:r>
              <a:rPr lang="nl-NL" dirty="0"/>
              <a:t> </a:t>
            </a:r>
            <a:r>
              <a:rPr lang="nl-NL" dirty="0" err="1"/>
              <a:t>dolorumenis</a:t>
            </a:r>
            <a:r>
              <a:rPr lang="nl-NL" dirty="0"/>
              <a:t> </a:t>
            </a:r>
            <a:r>
              <a:rPr lang="nl-NL" dirty="0" err="1"/>
              <a:t>aritat</a:t>
            </a:r>
            <a:r>
              <a:rPr lang="nl-NL" dirty="0"/>
              <a:t> et. </a:t>
            </a:r>
            <a:br>
              <a:rPr lang="nl-NL" dirty="0"/>
            </a:br>
            <a:r>
              <a:rPr lang="nl-NL" dirty="0"/>
              <a:t>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760B84C-247F-3141-8C40-3E7AE1539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C61B29B-264F-5240-8184-C7596CA2424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A181F1F5-9D59-D74E-BB09-11CEE73B4FED}" type="datetime1">
              <a:rPr lang="nl-NL" smtClean="0"/>
              <a:pPr/>
              <a:t>29-10-2024</a:t>
            </a:fld>
            <a:endParaRPr lang="en-US" dirty="0"/>
          </a:p>
        </p:txBody>
      </p:sp>
      <p:sp>
        <p:nvSpPr>
          <p:cNvPr id="14" name="Tijdelijke aanduiding voor tekst 8">
            <a:extLst>
              <a:ext uri="{FF2B5EF4-FFF2-40B4-BE49-F238E27FC236}">
                <a16:creationId xmlns:a16="http://schemas.microsoft.com/office/drawing/2014/main" id="{561A25B4-AA55-9641-86CA-99BEF84FCA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7362" y="6155901"/>
            <a:ext cx="5592351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4DE4B1E-CE21-3E49-BBF8-90C90F13B4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91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left, text righ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0" y="371475"/>
            <a:ext cx="7561262" cy="5605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19C4ACB-0E7C-2E49-975D-15A9366B7B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41243" y="371475"/>
            <a:ext cx="3616761" cy="1080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nl-NL" sz="2300" b="1" i="0" smtClean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82AB650-E7FC-9C49-B3D3-F486696077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1242" y="1627632"/>
            <a:ext cx="3617383" cy="4349656"/>
          </a:xfrm>
          <a:prstGeom prst="rect">
            <a:avLst/>
          </a:prstGeom>
        </p:spPr>
        <p:txBody>
          <a:bodyPr bIns="0" anchor="b" anchorCtr="0"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None/>
              <a:tabLst/>
              <a:defRPr lang="nl-NL" sz="2200" b="0" i="0" smtClean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br>
              <a:rPr lang="nl-NL" dirty="0"/>
            </a:br>
            <a:r>
              <a:rPr lang="nl-NL" dirty="0" err="1"/>
              <a:t>Volor</a:t>
            </a:r>
            <a:r>
              <a:rPr lang="nl-NL" dirty="0"/>
              <a:t> a ad et ut </a:t>
            </a:r>
            <a:r>
              <a:rPr lang="nl-NL" dirty="0" err="1"/>
              <a:t>eum</a:t>
            </a:r>
            <a:r>
              <a:rPr lang="nl-NL" dirty="0"/>
              <a:t> se pos mos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doluptioMolorepudit</a:t>
            </a:r>
            <a:r>
              <a:rPr lang="nl-NL" dirty="0"/>
              <a:t> </a:t>
            </a:r>
            <a:r>
              <a:rPr lang="nl-NL" dirty="0" err="1"/>
              <a:t>ressimus</a:t>
            </a:r>
            <a:r>
              <a:rPr lang="nl-NL" dirty="0"/>
              <a:t> </a:t>
            </a:r>
            <a:r>
              <a:rPr lang="nl-NL" dirty="0" err="1"/>
              <a:t>exeri</a:t>
            </a:r>
            <a:r>
              <a:rPr lang="nl-NL" dirty="0"/>
              <a:t> </a:t>
            </a:r>
            <a:r>
              <a:rPr lang="nl-NL" dirty="0" err="1"/>
              <a:t>nus</a:t>
            </a:r>
            <a:r>
              <a:rPr lang="nl-NL" dirty="0"/>
              <a:t> et </a:t>
            </a:r>
            <a:r>
              <a:rPr lang="nl-NL" dirty="0" err="1"/>
              <a:t>ipiendaMos</a:t>
            </a:r>
            <a:r>
              <a:rPr lang="nl-NL" dirty="0"/>
              <a:t> </a:t>
            </a:r>
            <a:r>
              <a:rPr lang="nl-NL" dirty="0" err="1"/>
              <a:t>sed</a:t>
            </a:r>
            <a:r>
              <a:rPr lang="nl-NL" dirty="0"/>
              <a:t> </a:t>
            </a:r>
            <a:r>
              <a:rPr lang="nl-NL" dirty="0" err="1"/>
              <a:t>ulpa</a:t>
            </a:r>
            <a:r>
              <a:rPr lang="nl-NL" dirty="0"/>
              <a:t> </a:t>
            </a:r>
            <a:r>
              <a:rPr lang="nl-NL" dirty="0" err="1"/>
              <a:t>vitas</a:t>
            </a:r>
            <a:r>
              <a:rPr lang="nl-NL" dirty="0"/>
              <a:t> </a:t>
            </a:r>
            <a:r>
              <a:rPr lang="nl-NL" dirty="0" err="1"/>
              <a:t>aut</a:t>
            </a:r>
            <a:r>
              <a:rPr lang="nl-NL" dirty="0"/>
              <a:t> </a:t>
            </a:r>
            <a:r>
              <a:rPr lang="nl-NL" dirty="0" err="1"/>
              <a:t>quia</a:t>
            </a:r>
            <a:r>
              <a:rPr lang="nl-NL" dirty="0"/>
              <a:t> </a:t>
            </a:r>
            <a:r>
              <a:rPr lang="nl-NL" dirty="0" err="1"/>
              <a:t>doluptio</a:t>
            </a:r>
            <a:r>
              <a:rPr lang="nl-NL" dirty="0"/>
              <a:t> </a:t>
            </a:r>
            <a:r>
              <a:rPr lang="nl-NL" dirty="0" err="1"/>
              <a:t>iduciis</a:t>
            </a:r>
            <a:r>
              <a:rPr lang="nl-NL" dirty="0"/>
              <a:t> </a:t>
            </a:r>
            <a:r>
              <a:rPr lang="nl-NL" dirty="0" err="1"/>
              <a:t>sedis</a:t>
            </a:r>
            <a:r>
              <a:rPr lang="nl-NL" dirty="0"/>
              <a:t> </a:t>
            </a:r>
            <a:r>
              <a:rPr lang="nl-NL" dirty="0" err="1"/>
              <a:t>sitat</a:t>
            </a:r>
            <a:r>
              <a:rPr lang="nl-NL" dirty="0"/>
              <a:t> es </a:t>
            </a:r>
            <a:r>
              <a:rPr lang="nl-NL" dirty="0" err="1"/>
              <a:t>nihition</a:t>
            </a:r>
            <a:r>
              <a:rPr lang="nl-NL" dirty="0"/>
              <a:t> </a:t>
            </a:r>
            <a:r>
              <a:rPr lang="nl-NL" dirty="0" err="1"/>
              <a:t>nonsecturi</a:t>
            </a:r>
            <a:r>
              <a:rPr lang="nl-NL" dirty="0"/>
              <a:t> </a:t>
            </a:r>
            <a:r>
              <a:rPr lang="nl-NL" dirty="0" err="1"/>
              <a:t>officidis</a:t>
            </a:r>
            <a:r>
              <a:rPr lang="nl-NL" dirty="0"/>
              <a:t> ex et que </a:t>
            </a:r>
            <a:r>
              <a:rPr lang="nl-NL" dirty="0" err="1"/>
              <a:t>esect</a:t>
            </a:r>
            <a:r>
              <a:rPr lang="nl-NL" dirty="0"/>
              <a:t>. &lt;Max. 40 </a:t>
            </a:r>
            <a:r>
              <a:rPr lang="nl-NL" dirty="0" err="1"/>
              <a:t>words</a:t>
            </a:r>
            <a:r>
              <a:rPr lang="nl-NL" dirty="0"/>
              <a:t>&gt; 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6AAD45F-3C55-C044-91B3-E1560A470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3920" y="6153579"/>
            <a:ext cx="636727" cy="3744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B42BF7E-F6A8-DD46-85A4-4A4BBF6B5BFD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307782" y="6157899"/>
            <a:ext cx="836138" cy="37008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 b="0" i="0">
                <a:latin typeface="Open Sans Light" panose="020B0306030504020204" pitchFamily="34" charset="0"/>
                <a:ea typeface="Open Sans" panose="020B0606030504020204" pitchFamily="34" charset="0"/>
                <a:cs typeface="Open Sans Light" panose="020B0306030504020204" pitchFamily="34" charset="0"/>
              </a:defRPr>
            </a:lvl1pPr>
          </a:lstStyle>
          <a:p>
            <a:fld id="{7B3CC622-4F1B-3B4F-8E1C-B87C73C77C26}" type="datetime1">
              <a:rPr lang="nl-NL" smtClean="0"/>
              <a:pPr/>
              <a:t>29-10-2024</a:t>
            </a:fld>
            <a:endParaRPr lang="en-US" dirty="0"/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E37090EC-5A01-1147-8DFE-61290B6406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84702" y="6155901"/>
            <a:ext cx="5905012" cy="399492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lang="nl-NL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algn="r"/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footer</a:t>
            </a:r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81E7A55-123C-F94C-A6FF-591150866D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98" y="6001200"/>
            <a:ext cx="1728002" cy="67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34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screen imag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BA2A577-21F1-7046-AA42-DF49AEC8BCF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6551" y="368300"/>
            <a:ext cx="11522074" cy="6121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 anchorCtr="0"/>
          <a:lstStyle>
            <a:lvl1pPr algn="ctr"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nl-NL" dirty="0"/>
              <a:t>Click icon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664076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212">
          <p15:clr>
            <a:srgbClr val="FBAE40"/>
          </p15:clr>
        </p15:guide>
        <p15:guide id="3" pos="7470">
          <p15:clr>
            <a:srgbClr val="FBAE40"/>
          </p15:clr>
        </p15:guide>
        <p15:guide id="4" orient="horz" pos="436">
          <p15:clr>
            <a:srgbClr val="FBAE40"/>
          </p15:clr>
        </p15:guide>
        <p15:guide id="5" orient="horz" pos="4088">
          <p15:clr>
            <a:srgbClr val="FBAE40"/>
          </p15:clr>
        </p15:guide>
        <p15:guide id="6" pos="5179">
          <p15:clr>
            <a:srgbClr val="FBAE40"/>
          </p15:clr>
        </p15:guide>
        <p15:guide id="7" pos="6222">
          <p15:clr>
            <a:srgbClr val="FBAE40"/>
          </p15:clr>
        </p15:guide>
        <p15:guide id="8" pos="6426">
          <p15:clr>
            <a:srgbClr val="FBAE40"/>
          </p15:clr>
        </p15:guide>
        <p15:guide id="9" pos="4975">
          <p15:clr>
            <a:srgbClr val="FBAE40"/>
          </p15:clr>
        </p15:guide>
        <p15:guide id="10" pos="3954">
          <p15:clr>
            <a:srgbClr val="FBAE40"/>
          </p15:clr>
        </p15:guide>
        <p15:guide id="11" pos="3728">
          <p15:clr>
            <a:srgbClr val="FBAE40"/>
          </p15:clr>
        </p15:guide>
        <p15:guide id="12" pos="2707">
          <p15:clr>
            <a:srgbClr val="FBAE40"/>
          </p15:clr>
        </p15:guide>
        <p15:guide id="13" pos="2503">
          <p15:clr>
            <a:srgbClr val="FBAE40"/>
          </p15:clr>
        </p15:guide>
        <p15:guide id="14" pos="1460">
          <p15:clr>
            <a:srgbClr val="FBAE40"/>
          </p15:clr>
        </p15:guide>
        <p15:guide id="15" pos="1256">
          <p15:clr>
            <a:srgbClr val="FBAE40"/>
          </p15:clr>
        </p15:guide>
        <p15:guide id="17" orient="horz" pos="2115">
          <p15:clr>
            <a:srgbClr val="FBAE40"/>
          </p15:clr>
        </p15:guide>
        <p15:guide id="18" orient="horz" pos="75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59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712" r:id="rId4"/>
    <p:sldLayoutId id="2147483694" r:id="rId5"/>
    <p:sldLayoutId id="2147483709" r:id="rId6"/>
    <p:sldLayoutId id="2147483695" r:id="rId7"/>
    <p:sldLayoutId id="2147483711" r:id="rId8"/>
    <p:sldLayoutId id="2147483697" r:id="rId9"/>
    <p:sldLayoutId id="2147483698" r:id="rId10"/>
    <p:sldLayoutId id="2147483699" r:id="rId11"/>
    <p:sldLayoutId id="2147483700" r:id="rId12"/>
    <p:sldLayoutId id="2147483710" r:id="rId13"/>
    <p:sldLayoutId id="2147483702" r:id="rId14"/>
    <p:sldLayoutId id="2147483713" r:id="rId15"/>
    <p:sldLayoutId id="2147483703" r:id="rId16"/>
  </p:sldLayoutIdLst>
  <p:hf hdr="0" ftr="0"/>
  <p:txStyles>
    <p:titleStyle>
      <a:lvl1pPr algn="l" defTabSz="914400" rtl="1" eaLnBrk="1" latinLnBrk="0" hangingPunct="1">
        <a:spcBef>
          <a:spcPct val="0"/>
        </a:spcBef>
        <a:buNone/>
        <a:defRPr sz="2100" b="0" i="0" kern="1200">
          <a:solidFill>
            <a:schemeClr val="tx1"/>
          </a:solidFill>
          <a:latin typeface="Merriweather Regular" panose="02060503050406030704" pitchFamily="18" charset="77"/>
          <a:ea typeface="+mj-ea"/>
          <a:cs typeface="+mj-cs"/>
        </a:defRPr>
      </a:lvl1pPr>
    </p:titleStyle>
    <p:bodyStyle>
      <a:lvl1pPr marL="0" indent="0" algn="r" defTabSz="914400" rtl="1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0" indent="0" algn="r" defTabSz="914400" rtl="1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1600" b="1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270000" indent="-270000" algn="r" defTabSz="914400" rtl="1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70000" indent="-270000" algn="r" defTabSz="914400" rtl="1" eaLnBrk="1" latinLnBrk="0" hangingPunct="1">
        <a:lnSpc>
          <a:spcPct val="110000"/>
        </a:lnSpc>
        <a:spcBef>
          <a:spcPts val="2100"/>
        </a:spcBef>
        <a:buFont typeface="Verdana" pitchFamily="34" charset="0"/>
        <a:buChar char="•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810000" indent="-270000" algn="r" defTabSz="914400" rtl="1" eaLnBrk="1" latinLnBrk="0" hangingPunct="1">
        <a:lnSpc>
          <a:spcPct val="110000"/>
        </a:lnSpc>
        <a:spcBef>
          <a:spcPts val="0"/>
        </a:spcBef>
        <a:buFont typeface="Verdana" pitchFamily="34" charset="0"/>
        <a:buChar char="–"/>
        <a:defRPr sz="1600" b="0" i="0" kern="1200" baseline="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hadimohammadi.inf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nlp.uned.es/exist2024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tekst 15">
            <a:extLst>
              <a:ext uri="{FF2B5EF4-FFF2-40B4-BE49-F238E27FC236}">
                <a16:creationId xmlns:a16="http://schemas.microsoft.com/office/drawing/2014/main" id="{105FD7C4-8F11-C24F-A81C-B662D73594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72779" y="2976281"/>
            <a:ext cx="9249614" cy="3379695"/>
          </a:xfrm>
        </p:spPr>
        <p:txBody>
          <a:bodyPr/>
          <a:lstStyle/>
          <a:p>
            <a:pPr rtl="0">
              <a:lnSpc>
                <a:spcPct val="150000"/>
              </a:lnSpc>
            </a:pPr>
            <a:r>
              <a:rPr lang="nl-NL" sz="1800" b="1" i="1" dirty="0"/>
              <a:t>Hadi Mohammadi </a:t>
            </a:r>
            <a:r>
              <a:rPr lang="fa-IR" sz="1800" b="1" i="1" dirty="0"/>
              <a:t>	</a:t>
            </a:r>
            <a:r>
              <a:rPr lang="en-US" sz="1800" b="1" i="1" dirty="0"/>
              <a:t> </a:t>
            </a:r>
            <a:r>
              <a:rPr lang="nl-NL" sz="1800" b="1" i="1" dirty="0"/>
              <a:t>Pablo Mosteiro</a:t>
            </a:r>
            <a:r>
              <a:rPr lang="fa-IR" sz="1800" b="1" i="1" dirty="0"/>
              <a:t>	</a:t>
            </a:r>
            <a:r>
              <a:rPr lang="en-US" sz="1800" b="1" i="1" dirty="0"/>
              <a:t>   </a:t>
            </a:r>
            <a:r>
              <a:rPr lang="nl-NL" sz="1800" b="1" i="1" dirty="0"/>
              <a:t> Anastasia Giachanou</a:t>
            </a:r>
            <a:r>
              <a:rPr lang="fa-IR" sz="1800" b="1" i="1" dirty="0"/>
              <a:t>	</a:t>
            </a:r>
            <a:endParaRPr lang="nl-NL" sz="1800" b="1" i="1" dirty="0"/>
          </a:p>
          <a:p>
            <a:pPr rtl="0">
              <a:lnSpc>
                <a:spcPct val="150000"/>
              </a:lnSpc>
            </a:pPr>
            <a:r>
              <a:rPr lang="nl-NL" sz="1800" b="1" i="1" dirty="0"/>
              <a:t>Massimo </a:t>
            </a:r>
            <a:r>
              <a:rPr lang="nl-NL" sz="1800" b="1" i="1" dirty="0" err="1"/>
              <a:t>Poesio</a:t>
            </a:r>
            <a:endParaRPr lang="nl-NL" sz="1800" b="1" i="1" dirty="0"/>
          </a:p>
          <a:p>
            <a:pPr rtl="0">
              <a:lnSpc>
                <a:spcPct val="150000"/>
              </a:lnSpc>
            </a:pPr>
            <a:endParaRPr lang="nl-NL" sz="1800" b="1" i="1" dirty="0"/>
          </a:p>
          <a:p>
            <a:pPr rtl="0">
              <a:lnSpc>
                <a:spcPct val="150000"/>
              </a:lnSpc>
            </a:pPr>
            <a:r>
              <a:rPr lang="nl-NL" sz="1600" b="1" i="1" dirty="0" err="1"/>
              <a:t>Department</a:t>
            </a:r>
            <a:r>
              <a:rPr lang="nl-NL" sz="1600" b="1" i="1" dirty="0"/>
              <a:t> of </a:t>
            </a:r>
            <a:r>
              <a:rPr lang="nl-NL" sz="1600" b="1" i="1" dirty="0" err="1"/>
              <a:t>Methodology</a:t>
            </a:r>
            <a:r>
              <a:rPr lang="nl-NL" sz="1600" b="1" i="1" dirty="0"/>
              <a:t> </a:t>
            </a:r>
            <a:r>
              <a:rPr lang="nl-NL" sz="1600" b="1" i="1" dirty="0" err="1"/>
              <a:t>and</a:t>
            </a:r>
            <a:r>
              <a:rPr lang="nl-NL" sz="1600" b="1" i="1" dirty="0"/>
              <a:t> </a:t>
            </a:r>
            <a:r>
              <a:rPr lang="nl-NL" sz="1600" b="1" i="1" dirty="0" err="1"/>
              <a:t>Statistics</a:t>
            </a:r>
            <a:r>
              <a:rPr lang="nl-NL" sz="1600" b="1" i="1" dirty="0"/>
              <a:t>,</a:t>
            </a:r>
          </a:p>
          <a:p>
            <a:pPr rtl="0">
              <a:lnSpc>
                <a:spcPct val="150000"/>
              </a:lnSpc>
            </a:pPr>
            <a:r>
              <a:rPr lang="nl-NL" sz="1600" b="1" i="1" dirty="0"/>
              <a:t>Utrecht University,</a:t>
            </a:r>
          </a:p>
          <a:p>
            <a:pPr rtl="0">
              <a:lnSpc>
                <a:spcPct val="150000"/>
              </a:lnSpc>
            </a:pPr>
            <a:r>
              <a:rPr lang="nl-NL" sz="1600" b="1" i="1" dirty="0"/>
              <a:t>The Netherlands.</a:t>
            </a:r>
          </a:p>
          <a:p>
            <a:pPr rtl="0">
              <a:lnSpc>
                <a:spcPct val="150000"/>
              </a:lnSpc>
            </a:pPr>
            <a:endParaRPr lang="nl-NL" sz="1800" b="1" i="1" dirty="0"/>
          </a:p>
          <a:p>
            <a:pPr rtl="0">
              <a:lnSpc>
                <a:spcPct val="150000"/>
              </a:lnSpc>
            </a:pPr>
            <a:r>
              <a:rPr lang="nl-NL" sz="1800" b="1" i="1" dirty="0"/>
              <a:t>May 31, 2024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153E3B61-183E-0D4D-8068-A12004823E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657" y="1080246"/>
            <a:ext cx="9179859" cy="1752600"/>
          </a:xfrm>
          <a:solidFill>
            <a:schemeClr val="accent1"/>
          </a:solidFill>
          <a:effectLst>
            <a:softEdge rad="635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150000"/>
              </a:lnSpc>
            </a:pPr>
            <a:r>
              <a:rPr lang="en-US" sz="2800" b="1" i="1" dirty="0"/>
              <a:t>Assessing Reliability of Annotations in the Context of Model Predictions and Explanations</a:t>
            </a:r>
            <a:endParaRPr lang="nl-NL" sz="2800" b="1" i="1" dirty="0"/>
          </a:p>
        </p:txBody>
      </p:sp>
    </p:spTree>
    <p:extLst>
      <p:ext uri="{BB962C8B-B14F-4D97-AF65-F5344CB8AC3E}">
        <p14:creationId xmlns:p14="http://schemas.microsoft.com/office/powerpoint/2010/main" val="388491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2">
            <a:extLst>
              <a:ext uri="{FF2B5EF4-FFF2-40B4-BE49-F238E27FC236}">
                <a16:creationId xmlns:a16="http://schemas.microsoft.com/office/drawing/2014/main" id="{242C1D37-0F7E-24DC-920D-148A29F97EA7}"/>
              </a:ext>
            </a:extLst>
          </p:cNvPr>
          <p:cNvSpPr txBox="1">
            <a:spLocks/>
          </p:cNvSpPr>
          <p:nvPr/>
        </p:nvSpPr>
        <p:spPr>
          <a:xfrm>
            <a:off x="3048000" y="251012"/>
            <a:ext cx="6804211" cy="744069"/>
          </a:xfrm>
          <a:prstGeom prst="rect">
            <a:avLst/>
          </a:prstGeom>
          <a:solidFill>
            <a:schemeClr val="accent1"/>
          </a:solidFill>
          <a:effectLst>
            <a:softEdge rad="635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/>
          <a:lstStyle>
            <a:lvl1pPr algn="ctr" defTabSz="914400" rtl="1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dk1"/>
                </a:solidFill>
                <a:latin typeface="Merriweather Light" pitchFamily="2" charset="77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>
              <a:lnSpc>
                <a:spcPct val="150000"/>
              </a:lnSpc>
            </a:pPr>
            <a:r>
              <a:rPr lang="en-US" sz="2400" b="1" dirty="0"/>
              <a:t>Integration of Human Rationalization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C70DE7-3A38-1129-CF3B-31FB24C1FCC8}"/>
              </a:ext>
            </a:extLst>
          </p:cNvPr>
          <p:cNvSpPr txBox="1"/>
          <p:nvPr/>
        </p:nvSpPr>
        <p:spPr>
          <a:xfrm>
            <a:off x="735107" y="1628205"/>
            <a:ext cx="4061011" cy="2785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200" i="1" dirty="0">
                <a:latin typeface="Merriweather Light" panose="02060503050406030704" pitchFamily="18" charset="0"/>
              </a:rPr>
              <a:t>Combines </a:t>
            </a:r>
            <a:r>
              <a:rPr lang="en-US" sz="1200" b="1" i="1" u="sng" dirty="0">
                <a:latin typeface="Merriweather Light" panose="02060503050406030704" pitchFamily="18" charset="0"/>
              </a:rPr>
              <a:t>SHAP insights </a:t>
            </a:r>
            <a:r>
              <a:rPr lang="en-US" sz="1200" i="1" dirty="0">
                <a:latin typeface="Merriweather Light" panose="02060503050406030704" pitchFamily="18" charset="0"/>
              </a:rPr>
              <a:t>with </a:t>
            </a:r>
            <a:r>
              <a:rPr lang="en-US" sz="1200" b="1" i="1" u="sng" dirty="0">
                <a:latin typeface="Merriweather Light" panose="02060503050406030704" pitchFamily="18" charset="0"/>
              </a:rPr>
              <a:t>human analysis</a:t>
            </a:r>
            <a:r>
              <a:rPr lang="en-US" sz="1200" i="1" dirty="0">
                <a:latin typeface="Merriweather Light" panose="02060503050406030704" pitchFamily="18" charset="0"/>
              </a:rPr>
              <a:t>.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200" b="1" i="1" u="sng" dirty="0">
                <a:latin typeface="Merriweather Light" panose="02060503050406030704" pitchFamily="18" charset="0"/>
              </a:rPr>
              <a:t>Re-ranking of tokens </a:t>
            </a:r>
            <a:r>
              <a:rPr lang="en-US" sz="1200" i="1" dirty="0">
                <a:latin typeface="Merriweather Light" panose="02060503050406030704" pitchFamily="18" charset="0"/>
              </a:rPr>
              <a:t>based on their impact on sexism classification.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200" i="1" dirty="0">
                <a:latin typeface="Merriweather Light" panose="02060503050406030704" pitchFamily="18" charset="0"/>
              </a:rPr>
              <a:t>Use of a 0 to 1 scale to blend </a:t>
            </a:r>
            <a:r>
              <a:rPr lang="en-US" sz="1200" b="1" i="1" u="sng" dirty="0">
                <a:latin typeface="Merriweather Light" panose="02060503050406030704" pitchFamily="18" charset="0"/>
              </a:rPr>
              <a:t>human judgment </a:t>
            </a:r>
            <a:r>
              <a:rPr lang="en-US" sz="1200" i="1" dirty="0">
                <a:latin typeface="Merriweather Light" panose="02060503050406030704" pitchFamily="18" charset="0"/>
              </a:rPr>
              <a:t>with algorithmic insights.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200" i="1" dirty="0">
                <a:latin typeface="Merriweather Light" panose="02060503050406030704" pitchFamily="18" charset="0"/>
              </a:rPr>
              <a:t>Pre and post-human </a:t>
            </a:r>
            <a:r>
              <a:rPr lang="en-US" sz="1200" b="1" i="1" u="sng" dirty="0">
                <a:latin typeface="Merriweather Light" panose="02060503050406030704" pitchFamily="18" charset="0"/>
              </a:rPr>
              <a:t>rationalization</a:t>
            </a:r>
            <a:r>
              <a:rPr lang="en-US" sz="1200" i="1" dirty="0">
                <a:latin typeface="Merriweather Light" panose="02060503050406030704" pitchFamily="18" charset="0"/>
              </a:rPr>
              <a:t> comparison</a:t>
            </a:r>
            <a:endParaRPr lang="fa-IR" sz="1200" i="1" dirty="0">
              <a:latin typeface="Merriweather Light" panose="020605030504060307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125BF-9560-084A-62C0-F9B760017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4805" y="1299231"/>
            <a:ext cx="3325263" cy="3948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8CB8D4-6C26-4D7B-9773-3CECDC2CD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118" y="1504886"/>
            <a:ext cx="3152080" cy="374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85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2">
            <a:extLst>
              <a:ext uri="{FF2B5EF4-FFF2-40B4-BE49-F238E27FC236}">
                <a16:creationId xmlns:a16="http://schemas.microsoft.com/office/drawing/2014/main" id="{242C1D37-0F7E-24DC-920D-148A29F97EA7}"/>
              </a:ext>
            </a:extLst>
          </p:cNvPr>
          <p:cNvSpPr txBox="1">
            <a:spLocks/>
          </p:cNvSpPr>
          <p:nvPr/>
        </p:nvSpPr>
        <p:spPr>
          <a:xfrm>
            <a:off x="3048000" y="251012"/>
            <a:ext cx="6804211" cy="744069"/>
          </a:xfrm>
          <a:prstGeom prst="rect">
            <a:avLst/>
          </a:prstGeom>
          <a:solidFill>
            <a:schemeClr val="accent1"/>
          </a:solidFill>
          <a:effectLst>
            <a:softEdge rad="635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/>
          <a:lstStyle>
            <a:lvl1pPr algn="ctr" defTabSz="914400" rtl="1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dk1"/>
                </a:solidFill>
                <a:latin typeface="Merriweather Light" pitchFamily="2" charset="77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>
              <a:lnSpc>
                <a:spcPct val="150000"/>
              </a:lnSpc>
            </a:pPr>
            <a:r>
              <a:rPr lang="en-US" sz="2400" b="1" dirty="0"/>
              <a:t>Model Training &amp; Optimization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E55E6-4069-F32A-7810-9F011FD55DED}"/>
              </a:ext>
            </a:extLst>
          </p:cNvPr>
          <p:cNvSpPr txBox="1"/>
          <p:nvPr/>
        </p:nvSpPr>
        <p:spPr>
          <a:xfrm>
            <a:off x="959224" y="1673295"/>
            <a:ext cx="6804212" cy="3234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i="1" dirty="0">
                <a:latin typeface="Merriweather Light" panose="02060503050406030704" pitchFamily="18" charset="0"/>
              </a:rPr>
              <a:t>Used Adam Optimizer with a learning rate of </a:t>
            </a:r>
            <a:r>
              <a:rPr lang="en-US" sz="1400" b="1" i="1" u="sng" dirty="0">
                <a:latin typeface="Merriweather Light" panose="02060503050406030704" pitchFamily="18" charset="0"/>
              </a:rPr>
              <a:t>3 × 10−5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i="1" dirty="0">
                <a:latin typeface="Merriweather Light" panose="02060503050406030704" pitchFamily="18" charset="0"/>
              </a:rPr>
              <a:t>Incorporated a </a:t>
            </a:r>
            <a:r>
              <a:rPr lang="en-US" sz="1400" b="1" i="1" u="sng" dirty="0">
                <a:latin typeface="Merriweather Light" panose="02060503050406030704" pitchFamily="18" charset="0"/>
              </a:rPr>
              <a:t>200-step warm-up </a:t>
            </a:r>
            <a:r>
              <a:rPr lang="en-US" sz="1400" i="1" dirty="0">
                <a:latin typeface="Merriweather Light" panose="02060503050406030704" pitchFamily="18" charset="0"/>
              </a:rPr>
              <a:t>and early stopping to prevent overfitting.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b="1" i="1" u="sng" dirty="0">
                <a:latin typeface="Merriweather Light" panose="02060503050406030704" pitchFamily="18" charset="0"/>
              </a:rPr>
              <a:t>Mixed precision </a:t>
            </a:r>
            <a:r>
              <a:rPr lang="en-US" sz="1400" i="1" dirty="0">
                <a:latin typeface="Merriweather Light" panose="02060503050406030704" pitchFamily="18" charset="0"/>
              </a:rPr>
              <a:t>training for efficiency.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i="1" dirty="0">
                <a:latin typeface="Merriweather Light" panose="02060503050406030704" pitchFamily="18" charset="0"/>
              </a:rPr>
              <a:t>Tokenization limited to </a:t>
            </a:r>
            <a:r>
              <a:rPr lang="en-US" sz="1400" b="1" i="1" u="sng" dirty="0">
                <a:latin typeface="Merriweather Light" panose="02060503050406030704" pitchFamily="18" charset="0"/>
              </a:rPr>
              <a:t>512 tokens</a:t>
            </a:r>
            <a:r>
              <a:rPr lang="en-US" sz="1400" i="1" dirty="0">
                <a:latin typeface="Merriweather Light" panose="02060503050406030704" pitchFamily="18" charset="0"/>
              </a:rPr>
              <a:t>.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i="1" dirty="0">
                <a:latin typeface="Merriweather Light" panose="02060503050406030704" pitchFamily="18" charset="0"/>
              </a:rPr>
              <a:t>Hyperparameters determined by random search and </a:t>
            </a:r>
            <a:r>
              <a:rPr lang="en-US" sz="1400" b="1" i="1" u="sng" dirty="0" err="1">
                <a:latin typeface="Merriweather Light" panose="02060503050406030704" pitchFamily="18" charset="0"/>
              </a:rPr>
              <a:t>Keras</a:t>
            </a:r>
            <a:r>
              <a:rPr lang="en-US" sz="1400" b="1" i="1" u="sng" dirty="0">
                <a:latin typeface="Merriweather Light" panose="02060503050406030704" pitchFamily="18" charset="0"/>
              </a:rPr>
              <a:t> Tuner</a:t>
            </a:r>
            <a:r>
              <a:rPr lang="en-US" sz="1400" i="1" dirty="0">
                <a:latin typeface="Merriweather Light" panose="02060503050406030704" pitchFamily="18" charset="0"/>
              </a:rPr>
              <a:t>.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i="1" dirty="0">
                <a:latin typeface="Merriweather Light" panose="02060503050406030704" pitchFamily="18" charset="0"/>
              </a:rPr>
              <a:t>Learning rate followed a cosine </a:t>
            </a:r>
            <a:r>
              <a:rPr lang="en-US" sz="1400" b="1" i="1" u="sng" dirty="0">
                <a:latin typeface="Merriweather Light" panose="02060503050406030704" pitchFamily="18" charset="0"/>
              </a:rPr>
              <a:t>decay schedule. </a:t>
            </a:r>
            <a:endParaRPr lang="fa-IR" sz="1400" b="1" i="1" u="sng" dirty="0">
              <a:latin typeface="Merriweather Light" panose="020605030504060307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880909-587D-224D-29C5-91C674458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472" y="2185814"/>
            <a:ext cx="3429479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51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2">
            <a:extLst>
              <a:ext uri="{FF2B5EF4-FFF2-40B4-BE49-F238E27FC236}">
                <a16:creationId xmlns:a16="http://schemas.microsoft.com/office/drawing/2014/main" id="{242C1D37-0F7E-24DC-920D-148A29F97EA7}"/>
              </a:ext>
            </a:extLst>
          </p:cNvPr>
          <p:cNvSpPr txBox="1">
            <a:spLocks/>
          </p:cNvSpPr>
          <p:nvPr/>
        </p:nvSpPr>
        <p:spPr>
          <a:xfrm>
            <a:off x="3048000" y="251012"/>
            <a:ext cx="6804211" cy="744069"/>
          </a:xfrm>
          <a:prstGeom prst="rect">
            <a:avLst/>
          </a:prstGeom>
          <a:solidFill>
            <a:schemeClr val="accent1"/>
          </a:solidFill>
          <a:effectLst>
            <a:softEdge rad="635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/>
          <a:lstStyle>
            <a:lvl1pPr algn="ctr" defTabSz="914400" rtl="1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dk1"/>
                </a:solidFill>
                <a:latin typeface="Merriweather Light" pitchFamily="2" charset="77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>
              <a:lnSpc>
                <a:spcPct val="150000"/>
              </a:lnSpc>
            </a:pPr>
            <a:r>
              <a:rPr lang="en-US" sz="2400" b="1" dirty="0"/>
              <a:t>Experimentation &amp;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446B2F-2E95-C9E8-23F2-F9C96A3CDB14}"/>
              </a:ext>
            </a:extLst>
          </p:cNvPr>
          <p:cNvSpPr txBox="1"/>
          <p:nvPr/>
        </p:nvSpPr>
        <p:spPr>
          <a:xfrm>
            <a:off x="1048870" y="1335759"/>
            <a:ext cx="6069106" cy="1619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i="1" dirty="0">
                <a:latin typeface="Merriweather Light" panose="02060503050406030704" pitchFamily="18" charset="0"/>
              </a:rPr>
              <a:t>Accurate non-sexist classification in both scenarios.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i="1" dirty="0">
                <a:latin typeface="Merriweather Light" panose="02060503050406030704" pitchFamily="18" charset="0"/>
              </a:rPr>
              <a:t>Detected subtle sexism effectively with human rationalization.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i="1" dirty="0">
                <a:latin typeface="Merriweather Light" panose="02060503050406030704" pitchFamily="18" charset="0"/>
              </a:rPr>
              <a:t>Model closely mirrors human logic in detecting sexism. </a:t>
            </a:r>
            <a:endParaRPr lang="fa-IR" sz="1400" i="1" dirty="0">
              <a:latin typeface="Merriweather Light" panose="020605030504060307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DDE6DC-78EF-3CC9-69ED-77ED02007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999" y="3535144"/>
            <a:ext cx="9725119" cy="863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768CA4-AFEF-A101-0269-412E94B4A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999" y="4599865"/>
            <a:ext cx="9861176" cy="9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66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2">
            <a:extLst>
              <a:ext uri="{FF2B5EF4-FFF2-40B4-BE49-F238E27FC236}">
                <a16:creationId xmlns:a16="http://schemas.microsoft.com/office/drawing/2014/main" id="{242C1D37-0F7E-24DC-920D-148A29F97EA7}"/>
              </a:ext>
            </a:extLst>
          </p:cNvPr>
          <p:cNvSpPr txBox="1">
            <a:spLocks/>
          </p:cNvSpPr>
          <p:nvPr/>
        </p:nvSpPr>
        <p:spPr>
          <a:xfrm>
            <a:off x="3048000" y="251012"/>
            <a:ext cx="6804211" cy="744069"/>
          </a:xfrm>
          <a:prstGeom prst="rect">
            <a:avLst/>
          </a:prstGeom>
          <a:solidFill>
            <a:schemeClr val="accent1"/>
          </a:solidFill>
          <a:effectLst>
            <a:softEdge rad="635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/>
          <a:lstStyle>
            <a:lvl1pPr algn="ctr" defTabSz="914400" rtl="1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dk1"/>
                </a:solidFill>
                <a:latin typeface="Merriweather Light" pitchFamily="2" charset="77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>
              <a:lnSpc>
                <a:spcPct val="150000"/>
              </a:lnSpc>
            </a:pPr>
            <a:r>
              <a:rPr lang="en-US" sz="2400" b="1" dirty="0"/>
              <a:t>Learning with disagreement.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6D085D-8F42-54DE-756F-7B8023097043}"/>
                  </a:ext>
                </a:extLst>
              </p:cNvPr>
              <p:cNvSpPr txBox="1"/>
              <p:nvPr/>
            </p:nvSpPr>
            <p:spPr>
              <a:xfrm>
                <a:off x="484092" y="4185202"/>
                <a:ext cx="6481484" cy="17559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335280" lvl="0" algn="just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 i="1" dirty="0">
                    <a:solidFill>
                      <a:schemeClr val="tx1"/>
                    </a:solidFill>
                    <a:effectLst/>
                    <a:latin typeface="Merriweather Light" panose="02060503050406030704" pitchFamily="18" charset="0"/>
                    <a:ea typeface="Calibri" panose="020F0502020204030204" pitchFamily="34" charset="0"/>
                  </a:rPr>
                  <a:t>Soft loss training</a:t>
                </a:r>
                <a:endParaRPr lang="en-US" sz="1400" b="1" i="1" dirty="0">
                  <a:solidFill>
                    <a:schemeClr val="tx1"/>
                  </a:solidFill>
                  <a:effectLst/>
                  <a:latin typeface="Merriweather Light" panose="020605030504060307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71450" marR="335280" lvl="0" indent="-171450" algn="just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400" i="1" dirty="0">
                    <a:solidFill>
                      <a:schemeClr val="tx1"/>
                    </a:solidFill>
                    <a:effectLst/>
                    <a:latin typeface="Merriweather Light" panose="020605030504060307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Train the model using the probabilistic soft labels.</a:t>
                </a:r>
              </a:p>
              <a:p>
                <a:pPr marL="171450" marR="335280" lvl="0" indent="-171450" algn="just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400" i="1" dirty="0">
                    <a:solidFill>
                      <a:schemeClr val="tx1"/>
                    </a:solidFill>
                    <a:effectLst/>
                    <a:latin typeface="Merriweather Light" panose="020605030504060307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Use a soft loss function, like cross-entropy by:</a:t>
                </a:r>
              </a:p>
              <a:p>
                <a:pPr marL="628650" marR="792480" lvl="1" indent="-171450" algn="just">
                  <a:lnSpc>
                    <a:spcPct val="200000"/>
                  </a:lnSpc>
                  <a:spcBef>
                    <a:spcPts val="0"/>
                  </a:spcBef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𝐶𝐸</m:t>
                    </m:r>
                    <m:r>
                      <a:rPr lang="en-US" sz="14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ctrlPr>
                          <a:rPr lang="en-US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1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1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14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sz="14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sz="14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  <m:r>
                                  <a:rPr lang="en-US" sz="1400" i="1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𝑢𝑚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400" i="1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  <m: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∣</m:t>
                                    </m:r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400" i="1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en-US" sz="14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en-US" sz="140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𝑙𝑜𝑔</m:t>
                                    </m:r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400" i="1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sz="1400" i="1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𝑐</m:t>
                                        </m:r>
                                        <m:r>
                                          <a:rPr lang="en-US" sz="1400" i="1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∣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func>
                          </m:e>
                        </m:nary>
                      </m:e>
                    </m:nary>
                    <m:r>
                      <a:rPr lang="en-US" sz="14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   </m:t>
                    </m:r>
                  </m:oMath>
                </a14:m>
                <a:endParaRPr lang="en-US" sz="1400" i="1" dirty="0">
                  <a:solidFill>
                    <a:schemeClr val="tx1"/>
                  </a:solidFill>
                  <a:effectLst/>
                  <a:latin typeface="Merriweather Light" panose="020605030504060307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96D085D-8F42-54DE-756F-7B8023097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092" y="4185202"/>
                <a:ext cx="6481484" cy="1755930"/>
              </a:xfrm>
              <a:prstGeom prst="rect">
                <a:avLst/>
              </a:prstGeom>
              <a:blipFill>
                <a:blip r:embed="rId2"/>
                <a:stretch>
                  <a:fillRect l="-282" b="-27431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09BE317-6276-E246-2B7B-684CA69986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70" t="6777" b="34861"/>
          <a:stretch/>
        </p:blipFill>
        <p:spPr>
          <a:xfrm>
            <a:off x="2096806" y="1365282"/>
            <a:ext cx="8509376" cy="31440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9C50C7-7FBB-4B43-620A-76836967075C}"/>
              </a:ext>
            </a:extLst>
          </p:cNvPr>
          <p:cNvSpPr txBox="1"/>
          <p:nvPr/>
        </p:nvSpPr>
        <p:spPr>
          <a:xfrm>
            <a:off x="484092" y="6221596"/>
            <a:ext cx="111520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1" dirty="0">
                <a:solidFill>
                  <a:srgbClr val="222222"/>
                </a:solidFill>
                <a:effectLst/>
                <a:latin typeface="Merriweather Light" panose="02060503050406030704" pitchFamily="18" charset="0"/>
              </a:rPr>
              <a:t>Uma, A. N., </a:t>
            </a:r>
            <a:r>
              <a:rPr lang="en-US" sz="1100" b="0" i="1" dirty="0" err="1">
                <a:solidFill>
                  <a:srgbClr val="222222"/>
                </a:solidFill>
                <a:effectLst/>
                <a:latin typeface="Merriweather Light" panose="02060503050406030704" pitchFamily="18" charset="0"/>
              </a:rPr>
              <a:t>Fornaciari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Merriweather Light" panose="02060503050406030704" pitchFamily="18" charset="0"/>
              </a:rPr>
              <a:t>, T., </a:t>
            </a:r>
            <a:r>
              <a:rPr lang="en-US" sz="1100" b="0" i="1" dirty="0" err="1">
                <a:solidFill>
                  <a:srgbClr val="222222"/>
                </a:solidFill>
                <a:effectLst/>
                <a:latin typeface="Merriweather Light" panose="02060503050406030704" pitchFamily="18" charset="0"/>
              </a:rPr>
              <a:t>Hovy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Merriweather Light" panose="02060503050406030704" pitchFamily="18" charset="0"/>
              </a:rPr>
              <a:t>, D., </a:t>
            </a:r>
            <a:r>
              <a:rPr lang="en-US" sz="1100" b="0" i="1" dirty="0" err="1">
                <a:solidFill>
                  <a:srgbClr val="222222"/>
                </a:solidFill>
                <a:effectLst/>
                <a:latin typeface="Merriweather Light" panose="02060503050406030704" pitchFamily="18" charset="0"/>
              </a:rPr>
              <a:t>Paun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Merriweather Light" panose="02060503050406030704" pitchFamily="18" charset="0"/>
              </a:rPr>
              <a:t>, S., Plank, B., &amp; </a:t>
            </a:r>
            <a:r>
              <a:rPr lang="en-US" sz="1100" b="0" i="1" dirty="0" err="1">
                <a:solidFill>
                  <a:srgbClr val="222222"/>
                </a:solidFill>
                <a:effectLst/>
                <a:latin typeface="Merriweather Light" panose="02060503050406030704" pitchFamily="18" charset="0"/>
              </a:rPr>
              <a:t>Poesio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Merriweather Light" panose="02060503050406030704" pitchFamily="18" charset="0"/>
              </a:rPr>
              <a:t>, M. (2021). Learning from disagreement: A survey. Journal of Artificial Intelligence Research, 72, 1385-1470.</a:t>
            </a:r>
            <a:endParaRPr lang="fa-IR" sz="1100" i="1" dirty="0">
              <a:latin typeface="Merriweather Light" panose="020605030504060307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970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B34F8-BDE5-124F-0617-8BB257D04085}"/>
              </a:ext>
            </a:extLst>
          </p:cNvPr>
          <p:cNvSpPr txBox="1"/>
          <p:nvPr/>
        </p:nvSpPr>
        <p:spPr>
          <a:xfrm>
            <a:off x="2552045" y="2685324"/>
            <a:ext cx="7091082" cy="300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US" b="1" i="1" dirty="0">
                <a:latin typeface="Merriweather Light" panose="02060503050406030704" pitchFamily="18" charset="0"/>
              </a:rPr>
              <a:t>Thank you for your attention! </a:t>
            </a:r>
          </a:p>
          <a:p>
            <a:pPr algn="ctr">
              <a:lnSpc>
                <a:spcPct val="300000"/>
              </a:lnSpc>
            </a:pPr>
            <a:r>
              <a:rPr lang="en-US" sz="1600" i="1" dirty="0">
                <a:latin typeface="Merriweather Light" panose="02060503050406030704" pitchFamily="18" charset="0"/>
              </a:rPr>
              <a:t>For further questions or details, please contact: </a:t>
            </a:r>
          </a:p>
          <a:p>
            <a:pPr algn="ctr">
              <a:lnSpc>
                <a:spcPct val="300000"/>
              </a:lnSpc>
            </a:pPr>
            <a:r>
              <a:rPr lang="en-US" sz="1600" i="1" dirty="0">
                <a:latin typeface="Merriweather Light" panose="02060503050406030704" pitchFamily="18" charset="0"/>
              </a:rPr>
              <a:t>h.mohammadi@uu.nl </a:t>
            </a:r>
          </a:p>
          <a:p>
            <a:pPr algn="ctr">
              <a:lnSpc>
                <a:spcPct val="300000"/>
              </a:lnSpc>
            </a:pPr>
            <a:r>
              <a:rPr lang="en-US" sz="1600" i="1" dirty="0">
                <a:latin typeface="Merriweather Light" panose="02060503050406030704" pitchFamily="18" charset="0"/>
                <a:hlinkClick r:id="rId2"/>
              </a:rPr>
              <a:t>https://hadimohammadi.info/</a:t>
            </a:r>
            <a:endParaRPr lang="fa-IR" sz="1600" i="1" dirty="0">
              <a:latin typeface="Merriweather Light" panose="02060503050406030704" pitchFamily="18" charset="0"/>
            </a:endParaRPr>
          </a:p>
        </p:txBody>
      </p:sp>
      <p:sp>
        <p:nvSpPr>
          <p:cNvPr id="4" name="Titel 12">
            <a:extLst>
              <a:ext uri="{FF2B5EF4-FFF2-40B4-BE49-F238E27FC236}">
                <a16:creationId xmlns:a16="http://schemas.microsoft.com/office/drawing/2014/main" id="{1AB20C71-EB0C-574A-1F2D-822215AE2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657" y="1080246"/>
            <a:ext cx="9179859" cy="1752600"/>
          </a:xfrm>
          <a:solidFill>
            <a:schemeClr val="accent1"/>
          </a:solidFill>
          <a:effectLst>
            <a:softEdge rad="635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lvl="0" rtl="0">
              <a:lnSpc>
                <a:spcPct val="150000"/>
              </a:lnSpc>
            </a:pPr>
            <a:r>
              <a:rPr lang="en-US" sz="28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143923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2">
            <a:extLst>
              <a:ext uri="{FF2B5EF4-FFF2-40B4-BE49-F238E27FC236}">
                <a16:creationId xmlns:a16="http://schemas.microsoft.com/office/drawing/2014/main" id="{98C836CD-C2E6-6F95-38F9-3F98635E1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51012"/>
            <a:ext cx="6804211" cy="744069"/>
          </a:xfrm>
          <a:solidFill>
            <a:schemeClr val="accent1"/>
          </a:solidFill>
          <a:effectLst>
            <a:softEdge rad="635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rtl="0">
              <a:lnSpc>
                <a:spcPct val="150000"/>
              </a:lnSpc>
            </a:pPr>
            <a:r>
              <a:rPr lang="en-US" sz="2400" b="1" dirty="0"/>
              <a:t>Tasks Overview &amp; Dataset</a:t>
            </a:r>
            <a:endParaRPr lang="nl-NL" sz="2400" b="1" i="1" dirty="0"/>
          </a:p>
        </p:txBody>
      </p:sp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FBE98AD4-19E6-0CF0-5231-67945CDC1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02880"/>
              </p:ext>
            </p:extLst>
          </p:nvPr>
        </p:nvGraphicFramePr>
        <p:xfrm>
          <a:off x="971363" y="3289933"/>
          <a:ext cx="9684726" cy="332232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730029">
                  <a:extLst>
                    <a:ext uri="{9D8B030D-6E8A-4147-A177-3AD203B41FA5}">
                      <a16:colId xmlns:a16="http://schemas.microsoft.com/office/drawing/2014/main" val="2274146385"/>
                    </a:ext>
                  </a:extLst>
                </a:gridCol>
                <a:gridCol w="1214080">
                  <a:extLst>
                    <a:ext uri="{9D8B030D-6E8A-4147-A177-3AD203B41FA5}">
                      <a16:colId xmlns:a16="http://schemas.microsoft.com/office/drawing/2014/main" val="1058397762"/>
                    </a:ext>
                  </a:extLst>
                </a:gridCol>
                <a:gridCol w="1519915">
                  <a:extLst>
                    <a:ext uri="{9D8B030D-6E8A-4147-A177-3AD203B41FA5}">
                      <a16:colId xmlns:a16="http://schemas.microsoft.com/office/drawing/2014/main" val="796796380"/>
                    </a:ext>
                  </a:extLst>
                </a:gridCol>
                <a:gridCol w="1601736">
                  <a:extLst>
                    <a:ext uri="{9D8B030D-6E8A-4147-A177-3AD203B41FA5}">
                      <a16:colId xmlns:a16="http://schemas.microsoft.com/office/drawing/2014/main" val="2097684883"/>
                    </a:ext>
                  </a:extLst>
                </a:gridCol>
                <a:gridCol w="2026423">
                  <a:extLst>
                    <a:ext uri="{9D8B030D-6E8A-4147-A177-3AD203B41FA5}">
                      <a16:colId xmlns:a16="http://schemas.microsoft.com/office/drawing/2014/main" val="2770116781"/>
                    </a:ext>
                  </a:extLst>
                </a:gridCol>
                <a:gridCol w="1098246">
                  <a:extLst>
                    <a:ext uri="{9D8B030D-6E8A-4147-A177-3AD203B41FA5}">
                      <a16:colId xmlns:a16="http://schemas.microsoft.com/office/drawing/2014/main" val="2815417346"/>
                    </a:ext>
                  </a:extLst>
                </a:gridCol>
                <a:gridCol w="494297">
                  <a:extLst>
                    <a:ext uri="{9D8B030D-6E8A-4147-A177-3AD203B41FA5}">
                      <a16:colId xmlns:a16="http://schemas.microsoft.com/office/drawing/2014/main" val="1501264225"/>
                    </a:ext>
                  </a:extLst>
                </a:gridCol>
              </a:tblGrid>
              <a:tr h="2197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/>
                        <a:t>Task </a:t>
                      </a:r>
                      <a:r>
                        <a:rPr lang="fa-IR" sz="1400" i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/>
                        <a:t>Task </a:t>
                      </a:r>
                      <a:r>
                        <a:rPr lang="fa-IR" sz="1400" i="1" dirty="0"/>
                        <a:t>2</a:t>
                      </a:r>
                      <a:r>
                        <a:rPr lang="en-US" sz="1400" i="1" dirty="0"/>
                        <a:t>	</a:t>
                      </a:r>
                      <a:endParaRPr lang="fa-IR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i="1" dirty="0"/>
                        <a:t>Task 1	</a:t>
                      </a:r>
                      <a:endParaRPr lang="fa-IR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i="1" dirty="0"/>
                        <a:t>Annotators' Info</a:t>
                      </a:r>
                      <a:endParaRPr lang="fa-IR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i="1" dirty="0"/>
                        <a:t>Number of Items	</a:t>
                      </a:r>
                      <a:endParaRPr lang="fa-IR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i="1" dirty="0"/>
                        <a:t>Language</a:t>
                      </a:r>
                      <a:endParaRPr lang="fa-IR" sz="1400" i="1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rtl="0"/>
                      <a:r>
                        <a:rPr lang="en-US" sz="1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Exist 2024</a:t>
                      </a:r>
                      <a:endParaRPr lang="fa-IR" sz="1400" i="1" dirty="0"/>
                    </a:p>
                  </a:txBody>
                  <a:tcPr vert="vert270" anchor="ctr">
                    <a:solidFill>
                      <a:srgbClr val="FFF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200847"/>
                  </a:ext>
                </a:extLst>
              </a:tr>
              <a:tr h="261999">
                <a:tc>
                  <a:txBody>
                    <a:bodyPr/>
                    <a:lstStyle/>
                    <a:p>
                      <a:pPr algn="l" rtl="0"/>
                      <a:r>
                        <a:rPr lang="en-US" sz="1400" i="1" dirty="0"/>
                        <a:t>Objectification</a:t>
                      </a:r>
                      <a:endParaRPr lang="fa-IR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i="1" dirty="0"/>
                        <a:t>Reported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i="1" dirty="0"/>
                        <a:t>Sexism Detection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i="1" dirty="0"/>
                        <a:t>Gender</a:t>
                      </a:r>
                      <a:endParaRPr lang="fa-IR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b="1" i="1" dirty="0"/>
                        <a:t>Train: </a:t>
                      </a:r>
                      <a:r>
                        <a:rPr lang="en-US" sz="1400" i="1" dirty="0"/>
                        <a:t>3260 (en)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/>
                        <a:t>Train: </a:t>
                      </a:r>
                      <a:r>
                        <a:rPr lang="en-US" sz="1400" i="1" dirty="0"/>
                        <a:t>3660 (es)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/>
                        <a:t>Total: 6920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English (en)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370799"/>
                  </a:ext>
                </a:extLst>
              </a:tr>
              <a:tr h="281854">
                <a:tc>
                  <a:txBody>
                    <a:bodyPr/>
                    <a:lstStyle/>
                    <a:p>
                      <a:pPr algn="l" rtl="0"/>
                      <a:r>
                        <a:rPr lang="en-US" sz="1400" dirty="0"/>
                        <a:t>Stereotyping and </a:t>
                      </a:r>
                      <a:r>
                        <a:rPr lang="en-US" sz="1400" i="1" dirty="0"/>
                        <a:t>Dominance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i="1" dirty="0"/>
                        <a:t>Judgmental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fa-IR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i="1" dirty="0"/>
                        <a:t>Age</a:t>
                      </a:r>
                      <a:endParaRPr lang="fa-IR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/>
                        <a:t>Dev: </a:t>
                      </a:r>
                      <a:r>
                        <a:rPr lang="en-US" sz="1400" i="1" dirty="0"/>
                        <a:t>489  (en) 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/>
                        <a:t>Dev: </a:t>
                      </a:r>
                      <a:r>
                        <a:rPr lang="en-US" sz="1400" i="1" dirty="0"/>
                        <a:t>549  (es)  </a:t>
                      </a:r>
                    </a:p>
                    <a:p>
                      <a:pPr algn="l" rtl="0"/>
                      <a:r>
                        <a:rPr lang="en-US" sz="1400" b="1" i="1" dirty="0"/>
                        <a:t>Total: 1038</a:t>
                      </a:r>
                      <a:endParaRPr lang="fa-IR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i="1" dirty="0"/>
                        <a:t>Spanish (es)</a:t>
                      </a:r>
                      <a:endParaRPr lang="fa-IR" sz="1400" i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415861"/>
                  </a:ext>
                </a:extLst>
              </a:tr>
              <a:tr h="281854">
                <a:tc>
                  <a:txBody>
                    <a:bodyPr/>
                    <a:lstStyle/>
                    <a:p>
                      <a:pPr algn="l" rtl="0"/>
                      <a:r>
                        <a:rPr lang="en-US" sz="1400" b="0" i="1" dirty="0"/>
                        <a:t>Ideological and inequality</a:t>
                      </a:r>
                      <a:endParaRPr lang="fa-IR" sz="14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i="1" dirty="0"/>
                        <a:t>Direct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fa-IR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i="1" dirty="0"/>
                        <a:t>ethnicities</a:t>
                      </a:r>
                      <a:endParaRPr lang="fa-IR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b="1" i="1" dirty="0"/>
                        <a:t>Test: </a:t>
                      </a:r>
                      <a:r>
                        <a:rPr lang="en-US" sz="1400" i="1" dirty="0"/>
                        <a:t>978 (en)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/>
                        <a:t>Test: </a:t>
                      </a:r>
                      <a:r>
                        <a:rPr lang="en-US" sz="1400" i="1" dirty="0"/>
                        <a:t>1098 (es) </a:t>
                      </a:r>
                      <a:endParaRPr lang="fa-IR" sz="1400" i="1" dirty="0"/>
                    </a:p>
                    <a:p>
                      <a:pPr algn="l" rtl="0"/>
                      <a:r>
                        <a:rPr lang="en-US" sz="1400" b="1" i="1" dirty="0"/>
                        <a:t>Total: 2076</a:t>
                      </a:r>
                      <a:endParaRPr lang="fa-IR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fa-IR" sz="1400" i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543252"/>
                  </a:ext>
                </a:extLst>
              </a:tr>
              <a:tr h="281854">
                <a:tc>
                  <a:txBody>
                    <a:bodyPr/>
                    <a:lstStyle/>
                    <a:p>
                      <a:pPr algn="l" rtl="0"/>
                      <a:r>
                        <a:rPr lang="en-US" sz="1400" b="0" i="1" dirty="0"/>
                        <a:t>Sexual violence</a:t>
                      </a:r>
                      <a:endParaRPr lang="fa-IR" sz="14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fa-IR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fa-IR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b="0" i="1" dirty="0"/>
                        <a:t>Study levels</a:t>
                      </a:r>
                      <a:endParaRPr lang="fa-IR" sz="14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fa-IR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fa-IR" sz="1400" b="1" i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014778"/>
                  </a:ext>
                </a:extLst>
              </a:tr>
              <a:tr h="281854">
                <a:tc>
                  <a:txBody>
                    <a:bodyPr/>
                    <a:lstStyle/>
                    <a:p>
                      <a:pPr algn="l" rtl="0"/>
                      <a:r>
                        <a:rPr lang="en-US" sz="1400" b="0" i="1" dirty="0"/>
                        <a:t>Misogyny and non-sexual violence</a:t>
                      </a:r>
                      <a:endParaRPr lang="fa-IR" sz="14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fa-IR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fa-IR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400" b="0" i="1" dirty="0"/>
                        <a:t>Countries</a:t>
                      </a:r>
                      <a:endParaRPr lang="fa-IR" sz="14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fa-IR" sz="1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fa-IR" sz="1400" b="1" i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/>
                      <a:endParaRPr lang="fa-IR" sz="1400" i="1" dirty="0"/>
                    </a:p>
                  </a:txBody>
                  <a:tcPr vert="vert270" anchor="ctr">
                    <a:solidFill>
                      <a:srgbClr val="FFF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30023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3E649F7-6B8E-DA8D-3137-90C44BB96359}"/>
              </a:ext>
            </a:extLst>
          </p:cNvPr>
          <p:cNvSpPr txBox="1"/>
          <p:nvPr/>
        </p:nvSpPr>
        <p:spPr>
          <a:xfrm>
            <a:off x="1061010" y="1305386"/>
            <a:ext cx="6096000" cy="1674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u="sng" dirty="0">
                <a:solidFill>
                  <a:srgbClr val="0563C1"/>
                </a:solidFill>
                <a:effectLst/>
                <a:latin typeface="Merriweather Light" panose="02060503050406030704" pitchFamily="18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EXIST shared tasks</a:t>
            </a:r>
            <a:endParaRPr lang="en-US" sz="1400" i="1" u="sng" dirty="0">
              <a:solidFill>
                <a:srgbClr val="0563C1"/>
              </a:solidFill>
              <a:effectLst/>
              <a:latin typeface="Merriweather Light" panose="020605030504060307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dirty="0">
                <a:effectLst/>
                <a:latin typeface="Merriweather Light" panose="02060503050406030704" pitchFamily="18" charset="0"/>
                <a:ea typeface="Calibri" panose="020F0502020204030204" pitchFamily="34" charset="0"/>
              </a:rPr>
              <a:t>5,000 tweets in two different languages</a:t>
            </a:r>
            <a:endParaRPr lang="en-US" sz="1400" i="1" u="sng" dirty="0">
              <a:solidFill>
                <a:srgbClr val="0563C1"/>
              </a:solidFill>
              <a:latin typeface="Merriweather Light" panose="020605030504060307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Merriweather Light" panose="02060503050406030704" pitchFamily="18" charset="0"/>
              </a:rPr>
              <a:t>TASK 1 - </a:t>
            </a:r>
            <a:r>
              <a:rPr lang="en-US" sz="1400" i="1" dirty="0">
                <a:latin typeface="Merriweather Light" panose="02060503050406030704" pitchFamily="18" charset="0"/>
              </a:rPr>
              <a:t>Sexism Identification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Merriweather Light" panose="02060503050406030704" pitchFamily="18" charset="0"/>
              </a:rPr>
              <a:t>TASK 2 - </a:t>
            </a:r>
            <a:r>
              <a:rPr lang="en-US" sz="1400" i="1" dirty="0">
                <a:latin typeface="Merriweather Light" panose="02060503050406030704" pitchFamily="18" charset="0"/>
              </a:rPr>
              <a:t>Source intention classification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Merriweather Light" panose="02060503050406030704" pitchFamily="18" charset="0"/>
              </a:rPr>
              <a:t>TASK 3 - </a:t>
            </a:r>
            <a:r>
              <a:rPr lang="en-US" sz="1400" i="1" dirty="0">
                <a:latin typeface="Merriweather Light" panose="02060503050406030704" pitchFamily="18" charset="0"/>
              </a:rPr>
              <a:t>Sexism Categorization</a:t>
            </a:r>
          </a:p>
        </p:txBody>
      </p:sp>
    </p:spTree>
    <p:extLst>
      <p:ext uri="{BB962C8B-B14F-4D97-AF65-F5344CB8AC3E}">
        <p14:creationId xmlns:p14="http://schemas.microsoft.com/office/powerpoint/2010/main" val="3297875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2">
            <a:extLst>
              <a:ext uri="{FF2B5EF4-FFF2-40B4-BE49-F238E27FC236}">
                <a16:creationId xmlns:a16="http://schemas.microsoft.com/office/drawing/2014/main" id="{98C836CD-C2E6-6F95-38F9-3F98635E1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51012"/>
            <a:ext cx="6804211" cy="744069"/>
          </a:xfrm>
          <a:solidFill>
            <a:schemeClr val="accent1"/>
          </a:solidFill>
          <a:effectLst>
            <a:softEdge rad="635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rtl="0">
              <a:lnSpc>
                <a:spcPct val="150000"/>
              </a:lnSpc>
            </a:pPr>
            <a:r>
              <a:rPr lang="en-US" sz="2400" b="1" dirty="0"/>
              <a:t>Research Methodology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EC468E-B061-1C2E-C032-843E0AA638A7}"/>
              </a:ext>
            </a:extLst>
          </p:cNvPr>
          <p:cNvSpPr txBox="1"/>
          <p:nvPr/>
        </p:nvSpPr>
        <p:spPr>
          <a:xfrm>
            <a:off x="959224" y="1180237"/>
            <a:ext cx="10643571" cy="1619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i="1" dirty="0">
                <a:latin typeface="Merriweather Light" panose="02060503050406030704" pitchFamily="18" charset="0"/>
              </a:rPr>
              <a:t>The </a:t>
            </a:r>
            <a:r>
              <a:rPr lang="en-US" sz="1400" b="1" i="1" u="sng" dirty="0">
                <a:latin typeface="Merriweather Light" panose="02060503050406030704" pitchFamily="18" charset="0"/>
              </a:rPr>
              <a:t>BERT</a:t>
            </a:r>
            <a:r>
              <a:rPr lang="en-US" sz="1400" i="1" dirty="0">
                <a:latin typeface="Merriweather Light" panose="02060503050406030704" pitchFamily="18" charset="0"/>
              </a:rPr>
              <a:t> models is employed on this project for prediction.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b="1" i="1" u="sng" dirty="0">
                <a:latin typeface="Merriweather Light" panose="02060503050406030704" pitchFamily="18" charset="0"/>
              </a:rPr>
              <a:t>SHAP</a:t>
            </a:r>
            <a:r>
              <a:rPr lang="en-US" sz="1400" i="1" dirty="0">
                <a:latin typeface="Merriweather Light" panose="02060503050406030704" pitchFamily="18" charset="0"/>
              </a:rPr>
              <a:t> is used to identify </a:t>
            </a:r>
            <a:r>
              <a:rPr lang="en-US" sz="1400" b="1" i="1" u="sng" dirty="0">
                <a:latin typeface="Merriweather Light" panose="02060503050406030704" pitchFamily="18" charset="0"/>
              </a:rPr>
              <a:t>influential tokens </a:t>
            </a:r>
            <a:r>
              <a:rPr lang="en-US" sz="1400" i="1" dirty="0">
                <a:latin typeface="Merriweather Light" panose="02060503050406030704" pitchFamily="18" charset="0"/>
              </a:rPr>
              <a:t>or phrases for generating explanations.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i="1" dirty="0">
                <a:latin typeface="Merriweather Light" panose="02060503050406030704" pitchFamily="18" charset="0"/>
              </a:rPr>
              <a:t>An </a:t>
            </a:r>
            <a:r>
              <a:rPr lang="en-US" sz="1400" b="1" i="1" u="sng" dirty="0">
                <a:latin typeface="Merriweather Light" panose="02060503050406030704" pitchFamily="18" charset="0"/>
              </a:rPr>
              <a:t>A/B testing </a:t>
            </a:r>
            <a:r>
              <a:rPr lang="en-US" sz="1400" i="1" dirty="0">
                <a:latin typeface="Merriweather Light" panose="02060503050406030704" pitchFamily="18" charset="0"/>
              </a:rPr>
              <a:t>framework is established to evaluate the impact of model explanations on annotator agreement.</a:t>
            </a:r>
            <a:endParaRPr lang="fa-IR" sz="1400" i="1" dirty="0">
              <a:latin typeface="Merriweather Light" panose="020605030504060307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2000DF-E93B-6308-4C6F-AAE6105E2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984491"/>
            <a:ext cx="5319684" cy="337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11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2">
            <a:extLst>
              <a:ext uri="{FF2B5EF4-FFF2-40B4-BE49-F238E27FC236}">
                <a16:creationId xmlns:a16="http://schemas.microsoft.com/office/drawing/2014/main" id="{98C836CD-C2E6-6F95-38F9-3F98635E1E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51012"/>
            <a:ext cx="6804211" cy="744069"/>
          </a:xfrm>
          <a:solidFill>
            <a:schemeClr val="accent1"/>
          </a:solidFill>
          <a:effectLst>
            <a:softEdge rad="635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rtl="0">
              <a:lnSpc>
                <a:spcPct val="150000"/>
              </a:lnSpc>
            </a:pPr>
            <a:r>
              <a:rPr lang="en-US" sz="2400" b="1" dirty="0"/>
              <a:t>Exploratory Data Analysis (EDA)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88E526-2D9F-CCB3-0B1D-3CA175E3E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67" y="2489515"/>
            <a:ext cx="4666763" cy="15000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1293DB-B8BE-6D2B-C98B-241FF581F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282" y="3980953"/>
            <a:ext cx="1443318" cy="453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A962BF-F214-1383-D64E-AFD7C8138A29}"/>
              </a:ext>
            </a:extLst>
          </p:cNvPr>
          <p:cNvSpPr txBox="1"/>
          <p:nvPr/>
        </p:nvSpPr>
        <p:spPr>
          <a:xfrm>
            <a:off x="837568" y="3888356"/>
            <a:ext cx="4881914" cy="1737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1100" b="1" i="1" dirty="0">
                <a:solidFill>
                  <a:srgbClr val="212121"/>
                </a:solidFill>
                <a:effectLst/>
                <a:latin typeface="Merriweather Light" panose="02060503050406030704" pitchFamily="18" charset="0"/>
              </a:rPr>
              <a:t>Normalized Age Distribution for YES Labels:</a:t>
            </a:r>
          </a:p>
          <a:p>
            <a:pPr algn="l">
              <a:lnSpc>
                <a:spcPct val="200000"/>
              </a:lnSpc>
            </a:pPr>
            <a:endParaRPr lang="en-US" sz="1100" b="1" i="1" dirty="0">
              <a:solidFill>
                <a:srgbClr val="212121"/>
              </a:solidFill>
              <a:effectLst/>
              <a:latin typeface="Merriweather Light" panose="02060503050406030704" pitchFamily="18" charset="0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rgbClr val="212121"/>
                </a:solidFill>
                <a:effectLst/>
                <a:latin typeface="Merriweather Light" panose="02060503050406030704" pitchFamily="18" charset="0"/>
              </a:rPr>
              <a:t> The highest percentage of "YES" labels is in the age groups 23-45 and 46+ (both 46.35%).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rgbClr val="212121"/>
                </a:solidFill>
                <a:effectLst/>
                <a:latin typeface="Merriweather Light" panose="02060503050406030704" pitchFamily="18" charset="0"/>
              </a:rPr>
              <a:t> The 18-22 age group has a slightly lower percentage (42.80%).</a:t>
            </a:r>
          </a:p>
        </p:txBody>
      </p:sp>
      <p:sp>
        <p:nvSpPr>
          <p:cNvPr id="6" name="Titel 12">
            <a:extLst>
              <a:ext uri="{FF2B5EF4-FFF2-40B4-BE49-F238E27FC236}">
                <a16:creationId xmlns:a16="http://schemas.microsoft.com/office/drawing/2014/main" id="{7A9A524F-A7F4-D928-10F5-71E5447A221D}"/>
              </a:ext>
            </a:extLst>
          </p:cNvPr>
          <p:cNvSpPr txBox="1">
            <a:spLocks/>
          </p:cNvSpPr>
          <p:nvPr/>
        </p:nvSpPr>
        <p:spPr>
          <a:xfrm>
            <a:off x="837567" y="1818020"/>
            <a:ext cx="4783302" cy="453431"/>
          </a:xfrm>
          <a:prstGeom prst="rect">
            <a:avLst/>
          </a:prstGeom>
          <a:solidFill>
            <a:schemeClr val="accent1"/>
          </a:solidFill>
          <a:effectLst>
            <a:softEdge rad="635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/>
          <a:lstStyle>
            <a:lvl1pPr algn="ctr" defTabSz="914400" rtl="1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dk1"/>
                </a:solidFill>
                <a:latin typeface="Merriweather Light" pitchFamily="2" charset="77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>
              <a:lnSpc>
                <a:spcPct val="150000"/>
              </a:lnSpc>
            </a:pPr>
            <a:r>
              <a:rPr lang="en-US" sz="1400" b="1" dirty="0"/>
              <a:t>Annotator’s 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C6B58B-ED6A-E2F2-DE69-5FD65B987CDD}"/>
              </a:ext>
            </a:extLst>
          </p:cNvPr>
          <p:cNvSpPr txBox="1"/>
          <p:nvPr/>
        </p:nvSpPr>
        <p:spPr>
          <a:xfrm>
            <a:off x="5832820" y="3849649"/>
            <a:ext cx="3472887" cy="1737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1100" b="1" i="1" dirty="0">
                <a:solidFill>
                  <a:srgbClr val="212121"/>
                </a:solidFill>
                <a:effectLst/>
                <a:latin typeface="Merriweather Light" panose="02060503050406030704" pitchFamily="18" charset="0"/>
              </a:rPr>
              <a:t>Normalized Study Level Distribution for YES Labels</a:t>
            </a:r>
            <a:r>
              <a:rPr lang="en-US" sz="1100" b="0" i="1" dirty="0">
                <a:solidFill>
                  <a:srgbClr val="212121"/>
                </a:solidFill>
                <a:effectLst/>
                <a:latin typeface="Merriweather Light" panose="02060503050406030704" pitchFamily="18" charset="0"/>
              </a:rPr>
              <a:t>: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100" b="0" i="1" dirty="0">
                <a:solidFill>
                  <a:srgbClr val="212121"/>
                </a:solidFill>
                <a:effectLst/>
                <a:latin typeface="Merriweather Light" panose="02060503050406030704" pitchFamily="18" charset="0"/>
              </a:rPr>
              <a:t> The </a:t>
            </a:r>
            <a:r>
              <a:rPr lang="en-US" sz="1100" i="1" dirty="0">
                <a:solidFill>
                  <a:srgbClr val="212121"/>
                </a:solidFill>
                <a:effectLst/>
                <a:latin typeface="Merriweather Light" panose="02060503050406030704" pitchFamily="18" charset="0"/>
              </a:rPr>
              <a:t>highest</a:t>
            </a:r>
            <a:r>
              <a:rPr lang="en-US" sz="1100" b="0" i="1" dirty="0">
                <a:solidFill>
                  <a:srgbClr val="212121"/>
                </a:solidFill>
                <a:effectLst/>
                <a:latin typeface="Merriweather Light" panose="02060503050406030704" pitchFamily="18" charset="0"/>
              </a:rPr>
              <a:t> percentage of "YES" labels is seen in </a:t>
            </a:r>
            <a:r>
              <a:rPr lang="en-US" sz="1100" i="1" dirty="0">
                <a:solidFill>
                  <a:srgbClr val="212121"/>
                </a:solidFill>
                <a:effectLst/>
                <a:latin typeface="Merriweather Light" panose="02060503050406030704" pitchFamily="18" charset="0"/>
              </a:rPr>
              <a:t>"Other" study levels </a:t>
            </a:r>
            <a:r>
              <a:rPr lang="en-US" sz="1100" b="0" i="1" dirty="0">
                <a:solidFill>
                  <a:srgbClr val="212121"/>
                </a:solidFill>
                <a:effectLst/>
                <a:latin typeface="Merriweather Light" panose="02060503050406030704" pitchFamily="18" charset="0"/>
              </a:rPr>
              <a:t>(52.63%).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100" b="0" i="1" dirty="0">
                <a:solidFill>
                  <a:srgbClr val="212121"/>
                </a:solidFill>
                <a:effectLst/>
                <a:latin typeface="Merriweather Light" panose="02060503050406030704" pitchFamily="18" charset="0"/>
              </a:rPr>
              <a:t> The </a:t>
            </a:r>
            <a:r>
              <a:rPr lang="en-US" sz="1100" i="1" dirty="0">
                <a:solidFill>
                  <a:srgbClr val="212121"/>
                </a:solidFill>
                <a:effectLst/>
                <a:latin typeface="Merriweather Light" panose="02060503050406030704" pitchFamily="18" charset="0"/>
              </a:rPr>
              <a:t>lowest</a:t>
            </a:r>
            <a:r>
              <a:rPr lang="en-US" sz="1100" b="0" i="1" dirty="0">
                <a:solidFill>
                  <a:srgbClr val="212121"/>
                </a:solidFill>
                <a:effectLst/>
                <a:latin typeface="Merriweather Light" panose="02060503050406030704" pitchFamily="18" charset="0"/>
              </a:rPr>
              <a:t> percentage is for "High school degree or equivalent" (42.13%).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BC464E-79CC-1175-106D-8A1EB382F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895" y="2271451"/>
            <a:ext cx="5551436" cy="16849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8475F8-C7F3-91A8-714F-75702FFC8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5707" y="3980953"/>
            <a:ext cx="2254494" cy="761888"/>
          </a:xfrm>
          <a:prstGeom prst="rect">
            <a:avLst/>
          </a:prstGeom>
        </p:spPr>
      </p:pic>
      <p:sp>
        <p:nvSpPr>
          <p:cNvPr id="11" name="Titel 12">
            <a:extLst>
              <a:ext uri="{FF2B5EF4-FFF2-40B4-BE49-F238E27FC236}">
                <a16:creationId xmlns:a16="http://schemas.microsoft.com/office/drawing/2014/main" id="{584E40BF-3754-640C-C688-3954F6511C1B}"/>
              </a:ext>
            </a:extLst>
          </p:cNvPr>
          <p:cNvSpPr txBox="1">
            <a:spLocks/>
          </p:cNvSpPr>
          <p:nvPr/>
        </p:nvSpPr>
        <p:spPr>
          <a:xfrm>
            <a:off x="5830895" y="1818021"/>
            <a:ext cx="5697717" cy="453430"/>
          </a:xfrm>
          <a:prstGeom prst="rect">
            <a:avLst/>
          </a:prstGeom>
          <a:solidFill>
            <a:schemeClr val="accent1"/>
          </a:solidFill>
          <a:effectLst>
            <a:softEdge rad="635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/>
          <a:lstStyle>
            <a:lvl1pPr algn="ctr" defTabSz="914400" rtl="1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dk1"/>
                </a:solidFill>
                <a:latin typeface="Merriweather Light" pitchFamily="2" charset="77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>
              <a:lnSpc>
                <a:spcPct val="150000"/>
              </a:lnSpc>
            </a:pPr>
            <a:r>
              <a:rPr lang="en-US" sz="1400" b="1" dirty="0"/>
              <a:t>Annotator’s Study level</a:t>
            </a:r>
          </a:p>
        </p:txBody>
      </p:sp>
    </p:spTree>
    <p:extLst>
      <p:ext uri="{BB962C8B-B14F-4D97-AF65-F5344CB8AC3E}">
        <p14:creationId xmlns:p14="http://schemas.microsoft.com/office/powerpoint/2010/main" val="3371062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2">
            <a:extLst>
              <a:ext uri="{FF2B5EF4-FFF2-40B4-BE49-F238E27FC236}">
                <a16:creationId xmlns:a16="http://schemas.microsoft.com/office/drawing/2014/main" id="{15FADF30-B8DF-7D05-4F89-CA2DB2533BF5}"/>
              </a:ext>
            </a:extLst>
          </p:cNvPr>
          <p:cNvSpPr txBox="1">
            <a:spLocks/>
          </p:cNvSpPr>
          <p:nvPr/>
        </p:nvSpPr>
        <p:spPr>
          <a:xfrm>
            <a:off x="2315431" y="425821"/>
            <a:ext cx="2507581" cy="510989"/>
          </a:xfrm>
          <a:prstGeom prst="rect">
            <a:avLst/>
          </a:prstGeom>
        </p:spPr>
        <p:txBody>
          <a:bodyPr anchor="ctr" anchorCtr="0"/>
          <a:lstStyle>
            <a:lvl1pPr algn="ctr" defTabSz="914400" rtl="1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/>
            <a:endParaRPr lang="nl-NL" sz="2400" dirty="0"/>
          </a:p>
        </p:txBody>
      </p:sp>
      <p:sp>
        <p:nvSpPr>
          <p:cNvPr id="5" name="Titel 12">
            <a:extLst>
              <a:ext uri="{FF2B5EF4-FFF2-40B4-BE49-F238E27FC236}">
                <a16:creationId xmlns:a16="http://schemas.microsoft.com/office/drawing/2014/main" id="{E6C8CE13-B31B-0D44-45CA-5938CDEAF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51012"/>
            <a:ext cx="6804211" cy="744069"/>
          </a:xfrm>
          <a:solidFill>
            <a:schemeClr val="accent1"/>
          </a:solidFill>
          <a:effectLst>
            <a:softEdge rad="635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rtl="0">
              <a:lnSpc>
                <a:spcPct val="150000"/>
              </a:lnSpc>
            </a:pPr>
            <a:r>
              <a:rPr lang="en-US" sz="2400" b="1" dirty="0"/>
              <a:t>Exploratory Data Analysis (EDA)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957DF0-99EE-CD8F-05FA-E3FEF73B28C5}"/>
              </a:ext>
            </a:extLst>
          </p:cNvPr>
          <p:cNvSpPr txBox="1"/>
          <p:nvPr/>
        </p:nvSpPr>
        <p:spPr>
          <a:xfrm>
            <a:off x="469341" y="3838436"/>
            <a:ext cx="3564778" cy="1398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1100" b="1" i="1" dirty="0">
                <a:solidFill>
                  <a:srgbClr val="212121"/>
                </a:solidFill>
                <a:effectLst/>
                <a:latin typeface="Merriweather Light" panose="02060503050406030704" pitchFamily="18" charset="0"/>
              </a:rPr>
              <a:t>Normalized Country Distribution for YES Labels: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rgbClr val="212121"/>
                </a:solidFill>
                <a:effectLst/>
                <a:latin typeface="Merriweather Light" panose="02060503050406030704" pitchFamily="18" charset="0"/>
              </a:rPr>
              <a:t>Cuba has the highest percentage of "YES" labels (78.95%), followed by Brazil (68.42%).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rgbClr val="212121"/>
                </a:solidFill>
                <a:effectLst/>
                <a:latin typeface="Merriweather Light" panose="02060503050406030704" pitchFamily="18" charset="0"/>
              </a:rPr>
              <a:t>Macedonia has the lowest percentage (14.04%).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B29D7D-482E-2E1C-B40F-E0583980D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914" y="3888017"/>
            <a:ext cx="1945061" cy="13978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886FC5-3BAF-386D-0D0F-EA6AC89DC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15" y="2376886"/>
            <a:ext cx="5607060" cy="1473721"/>
          </a:xfrm>
          <a:prstGeom prst="rect">
            <a:avLst/>
          </a:prstGeom>
        </p:spPr>
      </p:pic>
      <p:sp>
        <p:nvSpPr>
          <p:cNvPr id="14" name="Titel 12">
            <a:extLst>
              <a:ext uri="{FF2B5EF4-FFF2-40B4-BE49-F238E27FC236}">
                <a16:creationId xmlns:a16="http://schemas.microsoft.com/office/drawing/2014/main" id="{BB28F5B5-222B-EF98-48E9-721638F72941}"/>
              </a:ext>
            </a:extLst>
          </p:cNvPr>
          <p:cNvSpPr txBox="1">
            <a:spLocks/>
          </p:cNvSpPr>
          <p:nvPr/>
        </p:nvSpPr>
        <p:spPr>
          <a:xfrm>
            <a:off x="587591" y="1711639"/>
            <a:ext cx="5411383" cy="472662"/>
          </a:xfrm>
          <a:prstGeom prst="rect">
            <a:avLst/>
          </a:prstGeom>
          <a:solidFill>
            <a:schemeClr val="accent1"/>
          </a:solidFill>
          <a:effectLst>
            <a:softEdge rad="635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/>
          <a:lstStyle>
            <a:lvl1pPr algn="ctr" defTabSz="914400" rtl="1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dk1"/>
                </a:solidFill>
                <a:latin typeface="Merriweather Light" pitchFamily="2" charset="77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>
              <a:lnSpc>
                <a:spcPct val="150000"/>
              </a:lnSpc>
            </a:pPr>
            <a:r>
              <a:rPr lang="en-US" sz="1400" b="1" dirty="0"/>
              <a:t>Annotator’s  Country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3F61B2-DE9E-9898-32D5-89224D05D3A0}"/>
              </a:ext>
            </a:extLst>
          </p:cNvPr>
          <p:cNvSpPr txBox="1"/>
          <p:nvPr/>
        </p:nvSpPr>
        <p:spPr>
          <a:xfrm>
            <a:off x="6177676" y="3854532"/>
            <a:ext cx="3159367" cy="17373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sz="1100" b="1" i="1" dirty="0">
                <a:solidFill>
                  <a:srgbClr val="212121"/>
                </a:solidFill>
                <a:effectLst/>
                <a:latin typeface="Merriweather Light" panose="02060503050406030704" pitchFamily="18" charset="0"/>
              </a:rPr>
              <a:t>Normalized Ethnic Distribution for YES Labels: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rgbClr val="212121"/>
                </a:solidFill>
                <a:effectLst/>
                <a:latin typeface="Merriweather Light" panose="02060503050406030704" pitchFamily="18" charset="0"/>
              </a:rPr>
              <a:t>Multiracial has the highest percentage of "YES" labels (53.85%).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100" i="1" dirty="0">
                <a:solidFill>
                  <a:srgbClr val="212121"/>
                </a:solidFill>
                <a:effectLst/>
                <a:latin typeface="Merriweather Light" panose="02060503050406030704" pitchFamily="18" charset="0"/>
              </a:rPr>
              <a:t>The lowest percentage is seen in Black or African American (41.14%).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EEAD15F-8732-3900-9DE0-946C8A923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511" y="2456694"/>
            <a:ext cx="5426090" cy="13309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74EE46-64BC-7660-702C-3427CD467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848" y="4278819"/>
            <a:ext cx="2161987" cy="854459"/>
          </a:xfrm>
          <a:prstGeom prst="rect">
            <a:avLst/>
          </a:prstGeom>
        </p:spPr>
      </p:pic>
      <p:sp>
        <p:nvSpPr>
          <p:cNvPr id="18" name="Titel 12">
            <a:extLst>
              <a:ext uri="{FF2B5EF4-FFF2-40B4-BE49-F238E27FC236}">
                <a16:creationId xmlns:a16="http://schemas.microsoft.com/office/drawing/2014/main" id="{01902A9E-09FD-1068-175D-057A9F46369B}"/>
              </a:ext>
            </a:extLst>
          </p:cNvPr>
          <p:cNvSpPr txBox="1">
            <a:spLocks/>
          </p:cNvSpPr>
          <p:nvPr/>
        </p:nvSpPr>
        <p:spPr>
          <a:xfrm>
            <a:off x="6101475" y="1711638"/>
            <a:ext cx="5684043" cy="472663"/>
          </a:xfrm>
          <a:prstGeom prst="rect">
            <a:avLst/>
          </a:prstGeom>
          <a:solidFill>
            <a:schemeClr val="accent1"/>
          </a:solidFill>
          <a:effectLst>
            <a:softEdge rad="635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/>
          <a:lstStyle>
            <a:lvl1pPr algn="ctr" defTabSz="914400" rtl="1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dk1"/>
                </a:solidFill>
                <a:latin typeface="Merriweather Light" pitchFamily="2" charset="77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>
              <a:lnSpc>
                <a:spcPct val="150000"/>
              </a:lnSpc>
            </a:pPr>
            <a:r>
              <a:rPr lang="en-US" sz="1400" b="1" dirty="0"/>
              <a:t>Annotator’s  Ethnicity</a:t>
            </a:r>
          </a:p>
        </p:txBody>
      </p:sp>
    </p:spTree>
    <p:extLst>
      <p:ext uri="{BB962C8B-B14F-4D97-AF65-F5344CB8AC3E}">
        <p14:creationId xmlns:p14="http://schemas.microsoft.com/office/powerpoint/2010/main" val="1117399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2">
            <a:extLst>
              <a:ext uri="{FF2B5EF4-FFF2-40B4-BE49-F238E27FC236}">
                <a16:creationId xmlns:a16="http://schemas.microsoft.com/office/drawing/2014/main" id="{15FADF30-B8DF-7D05-4F89-CA2DB2533BF5}"/>
              </a:ext>
            </a:extLst>
          </p:cNvPr>
          <p:cNvSpPr txBox="1">
            <a:spLocks/>
          </p:cNvSpPr>
          <p:nvPr/>
        </p:nvSpPr>
        <p:spPr>
          <a:xfrm>
            <a:off x="2034988" y="434785"/>
            <a:ext cx="3666565" cy="510989"/>
          </a:xfrm>
          <a:prstGeom prst="rect">
            <a:avLst/>
          </a:prstGeom>
        </p:spPr>
        <p:txBody>
          <a:bodyPr anchor="ctr" anchorCtr="0"/>
          <a:lstStyle>
            <a:lvl1pPr algn="ctr" defTabSz="914400" rtl="1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tx1"/>
                </a:solidFill>
                <a:latin typeface="Merriweather Light" pitchFamily="2" charset="77"/>
                <a:ea typeface="+mj-ea"/>
                <a:cs typeface="+mj-cs"/>
              </a:defRPr>
            </a:lvl1pPr>
          </a:lstStyle>
          <a:p>
            <a:pPr lvl="0" rtl="0"/>
            <a:endParaRPr lang="nl-NL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50E547-C0F0-AA3F-092E-6D9FC0C1BB14}"/>
              </a:ext>
            </a:extLst>
          </p:cNvPr>
          <p:cNvSpPr txBox="1"/>
          <p:nvPr/>
        </p:nvSpPr>
        <p:spPr>
          <a:xfrm>
            <a:off x="1065215" y="1197489"/>
            <a:ext cx="10064744" cy="1831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50000"/>
              </a:lnSpc>
            </a:pPr>
            <a:r>
              <a:rPr lang="en-US" sz="1400" b="1" i="1" dirty="0">
                <a:solidFill>
                  <a:srgbClr val="212121"/>
                </a:solidFill>
                <a:effectLst/>
                <a:latin typeface="Merriweather Light" panose="02060503050406030704" pitchFamily="18" charset="0"/>
              </a:rPr>
              <a:t>Hypothesis tests</a:t>
            </a:r>
            <a:endParaRPr lang="en-US" sz="1100" b="0" i="1" dirty="0">
              <a:solidFill>
                <a:srgbClr val="212121"/>
              </a:solidFill>
              <a:effectLst/>
              <a:latin typeface="Merriweather Light" panose="02060503050406030704" pitchFamily="18" charset="0"/>
            </a:endParaRP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100" b="1" i="1" dirty="0">
                <a:solidFill>
                  <a:srgbClr val="212121"/>
                </a:solidFill>
                <a:effectLst/>
                <a:latin typeface="Merriweather Light" panose="02060503050406030704" pitchFamily="18" charset="0"/>
              </a:rPr>
              <a:t>Null Hypothesis (H0):  </a:t>
            </a:r>
            <a:r>
              <a:rPr lang="en-US" sz="1100" b="0" i="1" dirty="0">
                <a:solidFill>
                  <a:srgbClr val="212121"/>
                </a:solidFill>
                <a:effectLst/>
                <a:latin typeface="Merriweather Light" panose="02060503050406030704" pitchFamily="18" charset="0"/>
              </a:rPr>
              <a:t>Distribution of majority in age group; study levels; countries; ethnicities is </a:t>
            </a:r>
            <a:r>
              <a:rPr lang="en-US" sz="1100" b="1" i="1" u="sng" dirty="0">
                <a:solidFill>
                  <a:srgbClr val="212121"/>
                </a:solidFill>
                <a:effectLst/>
                <a:latin typeface="Merriweather Light" panose="02060503050406030704" pitchFamily="18" charset="0"/>
              </a:rPr>
              <a:t>independent</a:t>
            </a:r>
            <a:r>
              <a:rPr lang="en-US" sz="1100" b="0" i="1" dirty="0">
                <a:solidFill>
                  <a:srgbClr val="212121"/>
                </a:solidFill>
                <a:effectLst/>
                <a:latin typeface="Merriweather Light" panose="02060503050406030704" pitchFamily="18" charset="0"/>
              </a:rPr>
              <a:t> with all annotator’s agreement.</a:t>
            </a:r>
            <a:endParaRPr lang="en-US" sz="1100" i="1" dirty="0">
              <a:solidFill>
                <a:srgbClr val="212121"/>
              </a:solidFill>
              <a:latin typeface="Merriweather Light" panose="02060503050406030704" pitchFamily="18" charset="0"/>
            </a:endParaRPr>
          </a:p>
          <a:p>
            <a:pPr marL="285750" indent="-28575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100" b="1" i="1" dirty="0">
                <a:solidFill>
                  <a:srgbClr val="212121"/>
                </a:solidFill>
                <a:effectLst/>
                <a:latin typeface="Merriweather Light" panose="02060503050406030704" pitchFamily="18" charset="0"/>
              </a:rPr>
              <a:t>Alternative Hypothesis (H1):  </a:t>
            </a:r>
            <a:r>
              <a:rPr lang="en-US" sz="1100" b="0" i="1" dirty="0">
                <a:solidFill>
                  <a:srgbClr val="212121"/>
                </a:solidFill>
                <a:effectLst/>
                <a:latin typeface="Merriweather Light" panose="02060503050406030704" pitchFamily="18" charset="0"/>
              </a:rPr>
              <a:t>Distribution of majority in age group; study levels; countries; ethnicities is </a:t>
            </a:r>
            <a:r>
              <a:rPr lang="en-US" sz="1100" b="1" i="1" u="sng" dirty="0">
                <a:solidFill>
                  <a:srgbClr val="212121"/>
                </a:solidFill>
                <a:effectLst/>
                <a:latin typeface="Merriweather Light" panose="02060503050406030704" pitchFamily="18" charset="0"/>
              </a:rPr>
              <a:t>dependent</a:t>
            </a:r>
            <a:r>
              <a:rPr lang="en-US" sz="1100" b="0" i="1" dirty="0">
                <a:solidFill>
                  <a:srgbClr val="212121"/>
                </a:solidFill>
                <a:effectLst/>
                <a:latin typeface="Merriweather Light" panose="02060503050406030704" pitchFamily="18" charset="0"/>
              </a:rPr>
              <a:t> with all annotator’s agreement.</a:t>
            </a:r>
          </a:p>
          <a:p>
            <a:pPr algn="l">
              <a:lnSpc>
                <a:spcPct val="250000"/>
              </a:lnSpc>
            </a:pPr>
            <a:endParaRPr lang="en-US" sz="1100" b="0" i="1" dirty="0">
              <a:solidFill>
                <a:srgbClr val="212121"/>
              </a:solidFill>
              <a:effectLst/>
              <a:latin typeface="Merriweather Light" panose="02060503050406030704" pitchFamily="18" charset="0"/>
            </a:endParaRP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B0AEF172-4B07-3639-BBE2-EF893D2D3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476019"/>
              </p:ext>
            </p:extLst>
          </p:nvPr>
        </p:nvGraphicFramePr>
        <p:xfrm>
          <a:off x="5643393" y="3253690"/>
          <a:ext cx="5410089" cy="183159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1526991">
                  <a:extLst>
                    <a:ext uri="{9D8B030D-6E8A-4147-A177-3AD203B41FA5}">
                      <a16:colId xmlns:a16="http://schemas.microsoft.com/office/drawing/2014/main" val="796796380"/>
                    </a:ext>
                  </a:extLst>
                </a:gridCol>
                <a:gridCol w="794035">
                  <a:extLst>
                    <a:ext uri="{9D8B030D-6E8A-4147-A177-3AD203B41FA5}">
                      <a16:colId xmlns:a16="http://schemas.microsoft.com/office/drawing/2014/main" val="2097684883"/>
                    </a:ext>
                  </a:extLst>
                </a:gridCol>
                <a:gridCol w="1008792">
                  <a:extLst>
                    <a:ext uri="{9D8B030D-6E8A-4147-A177-3AD203B41FA5}">
                      <a16:colId xmlns:a16="http://schemas.microsoft.com/office/drawing/2014/main" val="2770116781"/>
                    </a:ext>
                  </a:extLst>
                </a:gridCol>
                <a:gridCol w="1710383">
                  <a:extLst>
                    <a:ext uri="{9D8B030D-6E8A-4147-A177-3AD203B41FA5}">
                      <a16:colId xmlns:a16="http://schemas.microsoft.com/office/drawing/2014/main" val="2815417346"/>
                    </a:ext>
                  </a:extLst>
                </a:gridCol>
                <a:gridCol w="369888">
                  <a:extLst>
                    <a:ext uri="{9D8B030D-6E8A-4147-A177-3AD203B41FA5}">
                      <a16:colId xmlns:a16="http://schemas.microsoft.com/office/drawing/2014/main" val="1501264225"/>
                    </a:ext>
                  </a:extLst>
                </a:gridCol>
              </a:tblGrid>
              <a:tr h="534214">
                <a:tc>
                  <a:txBody>
                    <a:bodyPr/>
                    <a:lstStyle/>
                    <a:p>
                      <a:pPr algn="l" rtl="1"/>
                      <a:r>
                        <a:rPr lang="en-US" sz="1200" i="1" dirty="0"/>
                        <a:t>Significance </a:t>
                      </a:r>
                    </a:p>
                    <a:p>
                      <a:pPr algn="l" rtl="1"/>
                      <a:r>
                        <a:rPr lang="en-US" sz="1200" i="1" dirty="0"/>
                        <a:t>(alpha = 0.05)</a:t>
                      </a:r>
                      <a:endParaRPr lang="fa-IR" sz="12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200" i="1" dirty="0"/>
                        <a:t>p-value</a:t>
                      </a:r>
                      <a:endParaRPr lang="fa-IR" sz="12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200" i="1" dirty="0"/>
                        <a:t>Chi-square Statistic</a:t>
                      </a:r>
                      <a:endParaRPr lang="fa-IR" sz="12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200" i="1" dirty="0"/>
                        <a:t>Hypothesis</a:t>
                      </a:r>
                      <a:endParaRPr lang="fa-IR" sz="1200" i="1" dirty="0"/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rtl="1"/>
                      <a:r>
                        <a:rPr lang="en-US" sz="12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Level of Agreement vs. </a:t>
                      </a:r>
                      <a:endParaRPr lang="fa-IR" sz="1200" i="1" dirty="0"/>
                    </a:p>
                  </a:txBody>
                  <a:tcPr vert="vert270" anchor="ctr">
                    <a:solidFill>
                      <a:srgbClr val="FFF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200847"/>
                  </a:ext>
                </a:extLst>
              </a:tr>
              <a:tr h="324344">
                <a:tc>
                  <a:txBody>
                    <a:bodyPr/>
                    <a:lstStyle/>
                    <a:p>
                      <a:pPr algn="l" rtl="1"/>
                      <a:r>
                        <a:rPr lang="en-US" sz="1200" i="1" dirty="0"/>
                        <a:t>Not Significant</a:t>
                      </a:r>
                      <a:endParaRPr lang="fa-IR" sz="12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fa-IR" sz="1200" i="1" dirty="0"/>
                        <a:t>0.326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fa-IR" sz="1200" i="1" dirty="0"/>
                        <a:t>6.948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Majority Age Group  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370799"/>
                  </a:ext>
                </a:extLst>
              </a:tr>
              <a:tr h="324344">
                <a:tc>
                  <a:txBody>
                    <a:bodyPr/>
                    <a:lstStyle/>
                    <a:p>
                      <a:pPr algn="l" rtl="1"/>
                      <a:r>
                        <a:rPr lang="en-US" sz="1200" i="1" dirty="0"/>
                        <a:t>Not Significant</a:t>
                      </a:r>
                      <a:endParaRPr lang="fa-IR" sz="12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fa-IR" sz="1200" i="1" dirty="0"/>
                        <a:t>0.833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fa-IR" sz="1200" i="1" dirty="0"/>
                        <a:t>2.806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200" i="1" dirty="0"/>
                        <a:t>Majority Level of Study</a:t>
                      </a:r>
                      <a:endParaRPr lang="fa-IR" sz="1200" i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415861"/>
                  </a:ext>
                </a:extLst>
              </a:tr>
              <a:tr h="324344">
                <a:tc>
                  <a:txBody>
                    <a:bodyPr/>
                    <a:lstStyle/>
                    <a:p>
                      <a:pPr algn="l" rtl="1"/>
                      <a:r>
                        <a:rPr lang="en-US" sz="1200" i="1" dirty="0"/>
                        <a:t>Not Significant</a:t>
                      </a:r>
                      <a:endParaRPr lang="fa-IR" sz="12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fa-IR" sz="1200" i="1" dirty="0"/>
                        <a:t>0.934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fa-IR" sz="1200" i="1" dirty="0"/>
                        <a:t>54.812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200" i="1" dirty="0"/>
                        <a:t>Majority Country </a:t>
                      </a:r>
                      <a:endParaRPr lang="fa-IR" sz="1200" i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543252"/>
                  </a:ext>
                </a:extLst>
              </a:tr>
              <a:tr h="324344">
                <a:tc>
                  <a:txBody>
                    <a:bodyPr/>
                    <a:lstStyle/>
                    <a:p>
                      <a:pPr algn="l" rtl="1"/>
                      <a:r>
                        <a:rPr lang="en-US" sz="1200" b="1" i="1" dirty="0"/>
                        <a:t>Significant</a:t>
                      </a:r>
                      <a:endParaRPr lang="fa-IR" sz="1200" b="1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fa-IR" sz="1200" b="1" i="1" dirty="0"/>
                        <a:t>0.020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fa-IR" sz="1200" b="1" i="1" dirty="0"/>
                        <a:t>14.979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1"/>
                      <a:r>
                        <a:rPr lang="en-US" sz="1200" b="1" i="1" dirty="0"/>
                        <a:t>Majority Ethnicity</a:t>
                      </a:r>
                      <a:endParaRPr lang="fa-IR" sz="1200" b="1" i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014778"/>
                  </a:ext>
                </a:extLst>
              </a:tr>
            </a:tbl>
          </a:graphicData>
        </a:graphic>
      </p:graphicFrame>
      <p:sp>
        <p:nvSpPr>
          <p:cNvPr id="8" name="Titel 12">
            <a:extLst>
              <a:ext uri="{FF2B5EF4-FFF2-40B4-BE49-F238E27FC236}">
                <a16:creationId xmlns:a16="http://schemas.microsoft.com/office/drawing/2014/main" id="{CDB8158E-0286-3F65-9AA5-137CEB4D5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51012"/>
            <a:ext cx="6804211" cy="744069"/>
          </a:xfrm>
          <a:solidFill>
            <a:schemeClr val="accent1"/>
          </a:solidFill>
          <a:effectLst>
            <a:softEdge rad="635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rtl="0">
              <a:lnSpc>
                <a:spcPct val="150000"/>
              </a:lnSpc>
            </a:pPr>
            <a:r>
              <a:rPr lang="en-US" sz="2400" b="1" dirty="0"/>
              <a:t>Exploratory Data Analysis (EDA)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E246B5-F6EC-1128-76B2-999A93C7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692" y="3109765"/>
            <a:ext cx="4129491" cy="19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81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2">
            <a:extLst>
              <a:ext uri="{FF2B5EF4-FFF2-40B4-BE49-F238E27FC236}">
                <a16:creationId xmlns:a16="http://schemas.microsoft.com/office/drawing/2014/main" id="{BE748179-33FC-D3C0-7B8D-948F4ACF9EFA}"/>
              </a:ext>
            </a:extLst>
          </p:cNvPr>
          <p:cNvSpPr txBox="1">
            <a:spLocks/>
          </p:cNvSpPr>
          <p:nvPr/>
        </p:nvSpPr>
        <p:spPr>
          <a:xfrm>
            <a:off x="3048000" y="251012"/>
            <a:ext cx="6804211" cy="744069"/>
          </a:xfrm>
          <a:prstGeom prst="rect">
            <a:avLst/>
          </a:prstGeom>
          <a:solidFill>
            <a:schemeClr val="accent1"/>
          </a:solidFill>
          <a:effectLst>
            <a:softEdge rad="635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/>
          <a:lstStyle>
            <a:lvl1pPr algn="ctr" defTabSz="914400" rtl="1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dk1"/>
                </a:solidFill>
                <a:latin typeface="Merriweather Light" pitchFamily="2" charset="77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>
              <a:lnSpc>
                <a:spcPct val="150000"/>
              </a:lnSpc>
            </a:pPr>
            <a:r>
              <a:rPr lang="en-US" sz="2400" b="1" dirty="0"/>
              <a:t>Data Augmentation Techniques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8813B-D576-2DAC-7A06-4ED09EE5CBFD}"/>
              </a:ext>
            </a:extLst>
          </p:cNvPr>
          <p:cNvSpPr txBox="1"/>
          <p:nvPr/>
        </p:nvSpPr>
        <p:spPr>
          <a:xfrm>
            <a:off x="950259" y="1353688"/>
            <a:ext cx="6096000" cy="1498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1" dirty="0">
                <a:latin typeface="Merriweather Light" panose="02060503050406030704" pitchFamily="18" charset="0"/>
              </a:rPr>
              <a:t>Synonym augmentation Word swapping, insertion,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1" dirty="0">
                <a:latin typeface="Merriweather Light" panose="02060503050406030704" pitchFamily="18" charset="0"/>
              </a:rPr>
              <a:t>substitution, deletion Introducing spelling variations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i="1" dirty="0">
                <a:latin typeface="Merriweather Light" panose="02060503050406030704" pitchFamily="18" charset="0"/>
              </a:rPr>
              <a:t>Back translation techniques: English ¡-¿ Dutch</a:t>
            </a:r>
            <a:endParaRPr lang="fa-IR" sz="1600" i="1" dirty="0">
              <a:latin typeface="Merriweather Light" panose="020605030504060307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3C75DB-3094-A5EA-7BF9-D2A4E0B98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202" y="3429000"/>
            <a:ext cx="6804212" cy="225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1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2">
            <a:extLst>
              <a:ext uri="{FF2B5EF4-FFF2-40B4-BE49-F238E27FC236}">
                <a16:creationId xmlns:a16="http://schemas.microsoft.com/office/drawing/2014/main" id="{242C1D37-0F7E-24DC-920D-148A29F97EA7}"/>
              </a:ext>
            </a:extLst>
          </p:cNvPr>
          <p:cNvSpPr txBox="1">
            <a:spLocks/>
          </p:cNvSpPr>
          <p:nvPr/>
        </p:nvSpPr>
        <p:spPr>
          <a:xfrm>
            <a:off x="3048000" y="251012"/>
            <a:ext cx="6804211" cy="744069"/>
          </a:xfrm>
          <a:prstGeom prst="rect">
            <a:avLst/>
          </a:prstGeom>
          <a:solidFill>
            <a:schemeClr val="accent1"/>
          </a:solidFill>
          <a:effectLst>
            <a:softEdge rad="635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/>
          <a:lstStyle>
            <a:lvl1pPr algn="ctr" defTabSz="914400" rtl="1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dk1"/>
                </a:solidFill>
                <a:latin typeface="Merriweather Light" pitchFamily="2" charset="77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>
              <a:lnSpc>
                <a:spcPct val="150000"/>
              </a:lnSpc>
            </a:pPr>
            <a:r>
              <a:rPr lang="en-US" sz="2400" b="1" dirty="0"/>
              <a:t>Cross-Validation Data Preparation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340C4D-523B-1D0C-2B1E-2CC258CABD47}"/>
              </a:ext>
            </a:extLst>
          </p:cNvPr>
          <p:cNvSpPr txBox="1"/>
          <p:nvPr/>
        </p:nvSpPr>
        <p:spPr>
          <a:xfrm>
            <a:off x="1106580" y="2048277"/>
            <a:ext cx="4991007" cy="2483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0" i="1" dirty="0">
                <a:latin typeface="Merriweather Light" panose="02060503050406030704" pitchFamily="18" charset="0"/>
              </a:rPr>
              <a:t>Utilize </a:t>
            </a:r>
            <a:r>
              <a:rPr lang="en-US" sz="1600" b="1" i="1" u="sng" dirty="0" err="1">
                <a:latin typeface="Merriweather Light" panose="02060503050406030704" pitchFamily="18" charset="0"/>
              </a:rPr>
              <a:t>StratifiedKFold</a:t>
            </a:r>
            <a:r>
              <a:rPr lang="en-US" sz="1600" i="1" dirty="0">
                <a:latin typeface="Merriweather Light" panose="02060503050406030704" pitchFamily="18" charset="0"/>
              </a:rPr>
              <a:t>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0" i="1" dirty="0">
                <a:latin typeface="Merriweather Light" panose="02060503050406030704" pitchFamily="18" charset="0"/>
              </a:rPr>
              <a:t>Address class imbalance: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1" dirty="0" err="1">
                <a:latin typeface="Merriweather Light" panose="02060503050406030704" pitchFamily="18" charset="0"/>
              </a:rPr>
              <a:t>RandomOverSampler</a:t>
            </a:r>
            <a:r>
              <a:rPr lang="en-US" sz="1400" b="1" i="1" dirty="0">
                <a:latin typeface="Merriweather Light" panose="02060503050406030704" pitchFamily="18" charset="0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1" dirty="0">
                <a:latin typeface="Merriweather Light" panose="02060503050406030704" pitchFamily="18" charset="0"/>
              </a:rPr>
              <a:t>SMOTE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600" i="1" dirty="0">
                <a:latin typeface="Merriweather Light" panose="02060503050406030704" pitchFamily="18" charset="0"/>
              </a:rPr>
              <a:t>Compute class weights for balanced training. </a:t>
            </a:r>
            <a:endParaRPr lang="fa-IR" sz="1600" i="1" dirty="0">
              <a:latin typeface="Merriweather Light" panose="020605030504060307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CF2582-2290-9461-7458-B606D88C3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100" y="1712259"/>
            <a:ext cx="5207933" cy="312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88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2">
            <a:extLst>
              <a:ext uri="{FF2B5EF4-FFF2-40B4-BE49-F238E27FC236}">
                <a16:creationId xmlns:a16="http://schemas.microsoft.com/office/drawing/2014/main" id="{242C1D37-0F7E-24DC-920D-148A29F97EA7}"/>
              </a:ext>
            </a:extLst>
          </p:cNvPr>
          <p:cNvSpPr txBox="1">
            <a:spLocks/>
          </p:cNvSpPr>
          <p:nvPr/>
        </p:nvSpPr>
        <p:spPr>
          <a:xfrm>
            <a:off x="3048000" y="251012"/>
            <a:ext cx="6804211" cy="744069"/>
          </a:xfrm>
          <a:prstGeom prst="rect">
            <a:avLst/>
          </a:prstGeom>
          <a:solidFill>
            <a:schemeClr val="accent1"/>
          </a:solidFill>
          <a:effectLst>
            <a:softEdge rad="635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/>
          <a:lstStyle>
            <a:lvl1pPr algn="ctr" defTabSz="914400" rtl="1" eaLnBrk="1" latinLnBrk="0" hangingPunct="1">
              <a:spcBef>
                <a:spcPct val="0"/>
              </a:spcBef>
              <a:buNone/>
              <a:defRPr sz="4100" b="0" i="1" kern="1200">
                <a:solidFill>
                  <a:schemeClr val="dk1"/>
                </a:solidFill>
                <a:latin typeface="Merriweather Light" pitchFamily="2" charset="77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>
              <a:lnSpc>
                <a:spcPct val="150000"/>
              </a:lnSpc>
            </a:pPr>
            <a:r>
              <a:rPr lang="en-US" sz="2400" b="1" dirty="0"/>
              <a:t>Ensemble Model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E67B4F-23C8-58D3-FE14-543FCBDEA3BD}"/>
              </a:ext>
            </a:extLst>
          </p:cNvPr>
          <p:cNvSpPr txBox="1"/>
          <p:nvPr/>
        </p:nvSpPr>
        <p:spPr>
          <a:xfrm>
            <a:off x="855147" y="1559858"/>
            <a:ext cx="5898776" cy="2342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i="1" dirty="0">
                <a:latin typeface="Merriweather Light" panose="02060503050406030704" pitchFamily="18" charset="0"/>
              </a:rPr>
              <a:t>Build and fine-tune sequence </a:t>
            </a:r>
            <a:r>
              <a:rPr lang="en-US" sz="1400" b="1" i="1" u="sng" dirty="0">
                <a:latin typeface="Merriweather Light" panose="02060503050406030704" pitchFamily="18" charset="0"/>
              </a:rPr>
              <a:t>classification BERT </a:t>
            </a:r>
            <a:r>
              <a:rPr lang="en-US" sz="1400" i="1" dirty="0">
                <a:latin typeface="Merriweather Light" panose="02060503050406030704" pitchFamily="18" charset="0"/>
              </a:rPr>
              <a:t>model using: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i="1" dirty="0" err="1">
                <a:latin typeface="Merriweather Light" panose="02060503050406030704" pitchFamily="18" charset="0"/>
              </a:rPr>
              <a:t>bert</a:t>
            </a:r>
            <a:r>
              <a:rPr lang="en-US" sz="1200" b="1" i="1" dirty="0">
                <a:latin typeface="Merriweather Light" panose="02060503050406030704" pitchFamily="18" charset="0"/>
              </a:rPr>
              <a:t>-base-multilingual-cased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i="1" dirty="0" err="1">
                <a:latin typeface="Merriweather Light" panose="02060503050406030704" pitchFamily="18" charset="0"/>
              </a:rPr>
              <a:t>xlm</a:t>
            </a:r>
            <a:r>
              <a:rPr lang="en-US" sz="1200" b="1" i="1" dirty="0">
                <a:latin typeface="Merriweather Light" panose="02060503050406030704" pitchFamily="18" charset="0"/>
              </a:rPr>
              <a:t>-</a:t>
            </a:r>
            <a:r>
              <a:rPr lang="en-US" sz="1200" b="1" i="1" dirty="0" err="1">
                <a:latin typeface="Merriweather Light" panose="02060503050406030704" pitchFamily="18" charset="0"/>
              </a:rPr>
              <a:t>roberta</a:t>
            </a:r>
            <a:r>
              <a:rPr lang="en-US" sz="1200" b="1" i="1" dirty="0">
                <a:latin typeface="Merriweather Light" panose="02060503050406030704" pitchFamily="18" charset="0"/>
              </a:rPr>
              <a:t>-base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i="1" dirty="0" err="1">
                <a:latin typeface="Merriweather Light" panose="02060503050406030704" pitchFamily="18" charset="0"/>
              </a:rPr>
              <a:t>distilbert</a:t>
            </a:r>
            <a:r>
              <a:rPr lang="en-US" sz="1200" b="1" i="1" dirty="0">
                <a:latin typeface="Merriweather Light" panose="02060503050406030704" pitchFamily="18" charset="0"/>
              </a:rPr>
              <a:t>-base-multilingual-cased.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b="1" i="1" u="sng" dirty="0">
                <a:latin typeface="Merriweather Light" panose="02060503050406030704" pitchFamily="18" charset="0"/>
              </a:rPr>
              <a:t>CNN structure </a:t>
            </a:r>
            <a:r>
              <a:rPr lang="en-US" sz="1400" i="1" dirty="0">
                <a:latin typeface="Merriweather Light" panose="02060503050406030704" pitchFamily="18" charset="0"/>
              </a:rPr>
              <a:t>with a Conv1D and a Classification layer.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i="1" dirty="0">
                <a:latin typeface="Merriweather Light" panose="02060503050406030704" pitchFamily="18" charset="0"/>
              </a:rPr>
              <a:t>Adding </a:t>
            </a:r>
            <a:r>
              <a:rPr lang="en-US" sz="1400" b="1" i="1" u="sng" dirty="0" err="1">
                <a:latin typeface="Merriweather Light" panose="02060503050406030704" pitchFamily="18" charset="0"/>
              </a:rPr>
              <a:t>Explainablity</a:t>
            </a:r>
            <a:r>
              <a:rPr lang="en-US" sz="1400" i="1" dirty="0">
                <a:latin typeface="Merriweather Light" panose="02060503050406030704" pitchFamily="18" charset="0"/>
              </a:rPr>
              <a:t> with SHAP and Human ranking.</a:t>
            </a:r>
            <a:endParaRPr lang="fa-IR" sz="1400" i="1" dirty="0">
              <a:latin typeface="Merriweather Light" panose="020605030504060307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CF1B79-4933-C209-DC40-6A7239A79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105" y="1332802"/>
            <a:ext cx="4889923" cy="46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89843"/>
      </p:ext>
    </p:extLst>
  </p:cSld>
  <p:clrMapOvr>
    <a:masterClrMapping/>
  </p:clrMapOvr>
</p:sld>
</file>

<file path=ppt/theme/theme1.xml><?xml version="1.0" encoding="utf-8"?>
<a:theme xmlns:a="http://schemas.openxmlformats.org/drawingml/2006/main" name="Utrecht University">
  <a:themeElements>
    <a:clrScheme name="Utrecht University">
      <a:dk1>
        <a:srgbClr val="000000"/>
      </a:dk1>
      <a:lt1>
        <a:srgbClr val="FFFFFF"/>
      </a:lt1>
      <a:dk2>
        <a:srgbClr val="C00935"/>
      </a:dk2>
      <a:lt2>
        <a:srgbClr val="D9D9D9"/>
      </a:lt2>
      <a:accent1>
        <a:srgbClr val="FFCD00"/>
      </a:accent1>
      <a:accent2>
        <a:srgbClr val="DD9562"/>
      </a:accent2>
      <a:accent3>
        <a:srgbClr val="911D56"/>
      </a:accent3>
      <a:accent4>
        <a:srgbClr val="63A593"/>
      </a:accent4>
      <a:accent5>
        <a:srgbClr val="161D41"/>
      </a:accent5>
      <a:accent6>
        <a:srgbClr val="6686C3"/>
      </a:accent6>
      <a:hlink>
        <a:srgbClr val="52287F"/>
      </a:hlink>
      <a:folHlink>
        <a:srgbClr val="623E2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9" id="{1C91B53F-0515-CD4C-BDF3-5CB91B663EE6}" vid="{2F9691A8-09BA-8840-B983-5B23D82ED071}"/>
    </a:ext>
  </a:extLst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UU Powerpoint template EN logofied footer</Template>
  <TotalTime>0</TotalTime>
  <Words>792</Words>
  <Application>Microsoft Office PowerPoint</Application>
  <PresentationFormat>Custom</PresentationFormat>
  <Paragraphs>140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Cambria Math</vt:lpstr>
      <vt:lpstr>Merriweather Light</vt:lpstr>
      <vt:lpstr>Arial</vt:lpstr>
      <vt:lpstr>Verdana</vt:lpstr>
      <vt:lpstr>Open Sans Light</vt:lpstr>
      <vt:lpstr>Merriweather Regular</vt:lpstr>
      <vt:lpstr>Open Sans</vt:lpstr>
      <vt:lpstr>Utrecht University</vt:lpstr>
      <vt:lpstr>Assessing Reliability of Annotations in the Context of Model Predictions and Explanations</vt:lpstr>
      <vt:lpstr>Tasks Overview &amp; Dataset</vt:lpstr>
      <vt:lpstr>Research Methodology</vt:lpstr>
      <vt:lpstr>Exploratory Data Analysis (EDA)</vt:lpstr>
      <vt:lpstr>Exploratory Data Analysis (EDA)</vt:lpstr>
      <vt:lpstr>Exploratory Data Analysis (EDA)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Manager/>
  <Company>Utrecht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on Exist 2024</dc:title>
  <dc:subject/>
  <dc:creator>Shahedi, T. (Tina)</dc:creator>
  <cp:keywords/>
  <dc:description/>
  <cp:lastModifiedBy>Shahedi, T. (Tina)</cp:lastModifiedBy>
  <cp:revision>2</cp:revision>
  <dcterms:created xsi:type="dcterms:W3CDTF">2024-05-30T16:04:38Z</dcterms:created>
  <dcterms:modified xsi:type="dcterms:W3CDTF">2024-10-29T11:07:49Z</dcterms:modified>
  <cp:category/>
</cp:coreProperties>
</file>